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80" r:id="rId3"/>
    <p:sldId id="268" r:id="rId4"/>
    <p:sldId id="278" r:id="rId5"/>
    <p:sldId id="279" r:id="rId6"/>
    <p:sldId id="294" r:id="rId7"/>
    <p:sldId id="296" r:id="rId8"/>
    <p:sldId id="281" r:id="rId9"/>
    <p:sldId id="273" r:id="rId10"/>
    <p:sldId id="283" r:id="rId11"/>
    <p:sldId id="295" r:id="rId12"/>
    <p:sldId id="288" r:id="rId13"/>
    <p:sldId id="289" r:id="rId14"/>
    <p:sldId id="290" r:id="rId15"/>
    <p:sldId id="291" r:id="rId16"/>
    <p:sldId id="292" r:id="rId17"/>
    <p:sldId id="293" r:id="rId18"/>
  </p:sldIdLst>
  <p:sldSz cx="12192000" cy="6858000"/>
  <p:notesSz cx="6858000" cy="9144000"/>
  <p:embeddedFontLst>
    <p:embeddedFont>
      <p:font typeface="Akrobat" panose="020B0604020202020204" charset="-52"/>
      <p:regular r:id="rId20"/>
      <p:bold r:id="rId21"/>
    </p:embeddedFont>
    <p:embeddedFont>
      <p:font typeface="Akrobat Black" panose="020B0604020202020204" charset="-52"/>
      <p:bold r:id="rId22"/>
    </p:embeddedFont>
  </p:embeddedFont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2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9" autoAdjust="0"/>
    <p:restoredTop sz="94648" autoAdjust="0"/>
  </p:normalViewPr>
  <p:slideViewPr>
    <p:cSldViewPr snapToGrid="0">
      <p:cViewPr varScale="1">
        <p:scale>
          <a:sx n="108" d="100"/>
          <a:sy n="108" d="100"/>
        </p:scale>
        <p:origin x="61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D5E6BDC-AE90-6D8A-26DC-F6B4E01A31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BB4DA9-BDAE-F9B6-FAAB-E70B0EA229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</a:defRPr>
            </a:lvl1pPr>
          </a:lstStyle>
          <a:p>
            <a:fld id="{F9C25A3F-68F7-F742-8ABD-01205480F907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2052" name="Образ слайда 3">
            <a:extLst>
              <a:ext uri="{FF2B5EF4-FFF2-40B4-BE49-F238E27FC236}">
                <a16:creationId xmlns:a16="http://schemas.microsoft.com/office/drawing/2014/main" id="{D43449B9-C0DB-78D9-D5FA-49F87F0ADC40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0E19E9AE-8755-799D-8643-81A6D7F46960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7F73EB-C01D-D486-DD3D-15779E208C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AC1E77-A51F-0E1D-76F1-23589E100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9957987-B143-C449-85BD-CF3F31188F93}" type="slidenum">
              <a:rPr lang="ru-RU" altLang="zh-CN"/>
              <a:pPr/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Образ слайда 1">
            <a:extLst>
              <a:ext uri="{FF2B5EF4-FFF2-40B4-BE49-F238E27FC236}">
                <a16:creationId xmlns:a16="http://schemas.microsoft.com/office/drawing/2014/main" id="{993A765A-D444-971A-BCCC-2E13BA7D58C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098" name="Заметки 2">
            <a:extLst>
              <a:ext uri="{FF2B5EF4-FFF2-40B4-BE49-F238E27FC236}">
                <a16:creationId xmlns:a16="http://schemas.microsoft.com/office/drawing/2014/main" id="{9ED41268-10F4-FB18-C155-CB8D36E6F1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4099" name="Номер слайда 3">
            <a:extLst>
              <a:ext uri="{FF2B5EF4-FFF2-40B4-BE49-F238E27FC236}">
                <a16:creationId xmlns:a16="http://schemas.microsoft.com/office/drawing/2014/main" id="{CCE99F11-25EF-EBCA-1CD7-1BC6BA024A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E528DEB-7B0D-1049-B4BC-6922542FFD49}" type="slidenum">
              <a:rPr lang="ru-RU" altLang="zh-CN"/>
              <a:pPr/>
              <a:t>1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Образ слайда 1">
            <a:extLst>
              <a:ext uri="{FF2B5EF4-FFF2-40B4-BE49-F238E27FC236}">
                <a16:creationId xmlns:a16="http://schemas.microsoft.com/office/drawing/2014/main" id="{8854077B-E41F-451C-6CC3-9D0C29643A47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4" name="Заметки 2">
            <a:extLst>
              <a:ext uri="{FF2B5EF4-FFF2-40B4-BE49-F238E27FC236}">
                <a16:creationId xmlns:a16="http://schemas.microsoft.com/office/drawing/2014/main" id="{D7459B83-DC14-6D7A-FBB2-C79A918F58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18435" name="Номер слайда 3">
            <a:extLst>
              <a:ext uri="{FF2B5EF4-FFF2-40B4-BE49-F238E27FC236}">
                <a16:creationId xmlns:a16="http://schemas.microsoft.com/office/drawing/2014/main" id="{17B6D4A0-07A3-E80B-7D7B-157677D0A9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929625-A158-8741-BA02-31D3F662EE7F}" type="slidenum">
              <a:rPr lang="ru-RU" altLang="zh-CN"/>
              <a:pPr/>
              <a:t>10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D98A-0B66-075B-D607-F6962FA8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5457C43E-98F9-FD4A-DAAF-A53864D7816D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FABC61CC-0D97-F4E4-166E-B449116B71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D0E041E6-7AE1-A30B-5965-E648B604C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11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65884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7E04E-FAD3-BE6B-9DF3-FB69AB28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C58B2D4F-33C6-567D-3654-5D677C1271E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46F1A7CB-D025-0F89-E1B4-7DEA908534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DF2FDA7C-316A-529F-D8B5-958F7558F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12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821405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74F8A-DFA4-F863-5A2C-8C679F2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5BAFEA72-6C79-0FAE-9B15-FC5B396BA8C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08625EF2-159E-D22F-F316-D4DF6F82AA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8AD4E7C4-F269-5D71-A66F-BEA3C2EE5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13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77480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D98A-0B66-075B-D607-F6962FA8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5457C43E-98F9-FD4A-DAAF-A53864D7816D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FABC61CC-0D97-F4E4-166E-B449116B71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D0E041E6-7AE1-A30B-5965-E648B604C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14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92532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8110-4AC3-18E5-CCD7-0DE2632E3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0A628B40-5B3A-ACA4-8935-DC25E8BECD20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14CD303C-B771-A38A-FB66-7186E73FC1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BDA5467E-F8A5-5FE7-F43A-882227275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15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51961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512B2-883D-2FCA-BCC9-CC43E04C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B4ACB942-C251-9A76-2474-9C6FCC119EBF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28E22B44-F625-F252-BBFA-C47E2EF5C4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E4D18777-8E40-A7BF-E354-048F6C9FCE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81293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512B2-883D-2FCA-BCC9-CC43E04C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B4ACB942-C251-9A76-2474-9C6FCC119EBF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28E22B44-F625-F252-BBFA-C47E2EF5C4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E4D18777-8E40-A7BF-E354-048F6C9FCE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17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90456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Образ слайда 1">
            <a:extLst>
              <a:ext uri="{FF2B5EF4-FFF2-40B4-BE49-F238E27FC236}">
                <a16:creationId xmlns:a16="http://schemas.microsoft.com/office/drawing/2014/main" id="{39B42599-A8EA-8C1E-75BE-1BABC159B6B5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6" name="Заметки 2">
            <a:extLst>
              <a:ext uri="{FF2B5EF4-FFF2-40B4-BE49-F238E27FC236}">
                <a16:creationId xmlns:a16="http://schemas.microsoft.com/office/drawing/2014/main" id="{C54A0536-3558-9BB4-09F8-C0DCCF7C316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6147" name="Номер слайда 3">
            <a:extLst>
              <a:ext uri="{FF2B5EF4-FFF2-40B4-BE49-F238E27FC236}">
                <a16:creationId xmlns:a16="http://schemas.microsoft.com/office/drawing/2014/main" id="{53A4BCDF-5369-BF84-B27D-EAA934B17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71A6A04-6E4C-B345-8A53-C82EF3CAE45E}" type="slidenum">
              <a:rPr lang="ru-RU" altLang="zh-CN"/>
              <a:pPr/>
              <a:t>2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Образ слайда 1">
            <a:extLst>
              <a:ext uri="{FF2B5EF4-FFF2-40B4-BE49-F238E27FC236}">
                <a16:creationId xmlns:a16="http://schemas.microsoft.com/office/drawing/2014/main" id="{609E96E9-77C7-8494-E344-7C5F9B81199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Заметки 2">
            <a:extLst>
              <a:ext uri="{FF2B5EF4-FFF2-40B4-BE49-F238E27FC236}">
                <a16:creationId xmlns:a16="http://schemas.microsoft.com/office/drawing/2014/main" id="{5DAF4F45-F21B-2B7D-019F-C86DEAACFF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8195" name="Номер слайда 3">
            <a:extLst>
              <a:ext uri="{FF2B5EF4-FFF2-40B4-BE49-F238E27FC236}">
                <a16:creationId xmlns:a16="http://schemas.microsoft.com/office/drawing/2014/main" id="{B0012667-E3D8-4301-7C0E-C8FFE91A6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85DDF8-1B46-1A4C-87E7-D973213474C0}" type="slidenum">
              <a:rPr lang="ru-RU" altLang="zh-CN"/>
              <a:pPr/>
              <a:t>3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Образ слайда 1">
            <a:extLst>
              <a:ext uri="{FF2B5EF4-FFF2-40B4-BE49-F238E27FC236}">
                <a16:creationId xmlns:a16="http://schemas.microsoft.com/office/drawing/2014/main" id="{57DF3850-1C78-1267-5F9C-9A94F71674A1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Заметки 2">
            <a:extLst>
              <a:ext uri="{FF2B5EF4-FFF2-40B4-BE49-F238E27FC236}">
                <a16:creationId xmlns:a16="http://schemas.microsoft.com/office/drawing/2014/main" id="{366B1FAC-06F0-D865-6FBF-2BDBBB80780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10243" name="Номер слайда 3">
            <a:extLst>
              <a:ext uri="{FF2B5EF4-FFF2-40B4-BE49-F238E27FC236}">
                <a16:creationId xmlns:a16="http://schemas.microsoft.com/office/drawing/2014/main" id="{83025FEE-EC26-1F48-D36A-DBFA99227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1C8FA74-F08F-F340-9A00-D367273FF7A6}" type="slidenum">
              <a:rPr lang="ru-RU" altLang="zh-CN"/>
              <a:pPr/>
              <a:t>4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Образ слайда 1">
            <a:extLst>
              <a:ext uri="{FF2B5EF4-FFF2-40B4-BE49-F238E27FC236}">
                <a16:creationId xmlns:a16="http://schemas.microsoft.com/office/drawing/2014/main" id="{1A62C1A6-A438-75E0-3945-1B372A1B05E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0" name="Заметки 2">
            <a:extLst>
              <a:ext uri="{FF2B5EF4-FFF2-40B4-BE49-F238E27FC236}">
                <a16:creationId xmlns:a16="http://schemas.microsoft.com/office/drawing/2014/main" id="{E1585358-925C-9069-2858-41C0AE76AC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12291" name="Номер слайда 3">
            <a:extLst>
              <a:ext uri="{FF2B5EF4-FFF2-40B4-BE49-F238E27FC236}">
                <a16:creationId xmlns:a16="http://schemas.microsoft.com/office/drawing/2014/main" id="{7316903B-0F49-A601-1275-268B868F24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0656F8-0542-BE4E-B243-36C7025028C4}" type="slidenum">
              <a:rPr lang="ru-RU" altLang="zh-CN"/>
              <a:pPr/>
              <a:t>5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74F8A-DFA4-F863-5A2C-8C679F2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5BAFEA72-6C79-0FAE-9B15-FC5B396BA8CB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08625EF2-159E-D22F-F316-D4DF6F82AA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8AD4E7C4-F269-5D71-A66F-BEA3C2EE5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6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1405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0F3C2-8696-6E57-17B2-04A72773B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Образ слайда 1">
            <a:extLst>
              <a:ext uri="{FF2B5EF4-FFF2-40B4-BE49-F238E27FC236}">
                <a16:creationId xmlns:a16="http://schemas.microsoft.com/office/drawing/2014/main" id="{AF170D91-4C17-5A61-4709-EE7A1670041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Заметки 2">
            <a:extLst>
              <a:ext uri="{FF2B5EF4-FFF2-40B4-BE49-F238E27FC236}">
                <a16:creationId xmlns:a16="http://schemas.microsoft.com/office/drawing/2014/main" id="{9C0EFB8A-D0BB-9A7A-EAFB-4869FAD645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20483" name="Номер слайда 3">
            <a:extLst>
              <a:ext uri="{FF2B5EF4-FFF2-40B4-BE49-F238E27FC236}">
                <a16:creationId xmlns:a16="http://schemas.microsoft.com/office/drawing/2014/main" id="{8C1B37D9-F9E8-027C-F2B6-6ABB44E4A1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AECA9C9-130C-F24A-862B-4377CA66C35C}" type="slidenum">
              <a:rPr lang="ru-RU" altLang="zh-CN"/>
              <a:pPr/>
              <a:t>7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536503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Образ слайда 1">
            <a:extLst>
              <a:ext uri="{FF2B5EF4-FFF2-40B4-BE49-F238E27FC236}">
                <a16:creationId xmlns:a16="http://schemas.microsoft.com/office/drawing/2014/main" id="{0917FB4C-E347-264A-338C-99F207F8F7A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8" name="Заметки 2">
            <a:extLst>
              <a:ext uri="{FF2B5EF4-FFF2-40B4-BE49-F238E27FC236}">
                <a16:creationId xmlns:a16="http://schemas.microsoft.com/office/drawing/2014/main" id="{0371D2D5-CD03-A008-0954-49FC963C86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14339" name="Номер слайда 3">
            <a:extLst>
              <a:ext uri="{FF2B5EF4-FFF2-40B4-BE49-F238E27FC236}">
                <a16:creationId xmlns:a16="http://schemas.microsoft.com/office/drawing/2014/main" id="{171D6937-7ADC-5883-9008-919957CB9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7F5DA9F-4A8B-9549-AE41-37D88E4DD3A9}" type="slidenum">
              <a:rPr lang="ru-RU" altLang="zh-CN"/>
              <a:pPr/>
              <a:t>8</a:t>
            </a:fld>
            <a:endParaRPr lang="ru-RU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Образ слайда 1">
            <a:extLst>
              <a:ext uri="{FF2B5EF4-FFF2-40B4-BE49-F238E27FC236}">
                <a16:creationId xmlns:a16="http://schemas.microsoft.com/office/drawing/2014/main" id="{61FB4A4D-32C3-91FF-C3FD-52E4ADD617F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Заметки 2">
            <a:extLst>
              <a:ext uri="{FF2B5EF4-FFF2-40B4-BE49-F238E27FC236}">
                <a16:creationId xmlns:a16="http://schemas.microsoft.com/office/drawing/2014/main" id="{C25F338C-6ECF-3BF0-EBC1-E3F6BEFE8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ru-RU" altLang="zh-CN"/>
          </a:p>
        </p:txBody>
      </p:sp>
      <p:sp>
        <p:nvSpPr>
          <p:cNvPr id="16387" name="Номер слайда 3">
            <a:extLst>
              <a:ext uri="{FF2B5EF4-FFF2-40B4-BE49-F238E27FC236}">
                <a16:creationId xmlns:a16="http://schemas.microsoft.com/office/drawing/2014/main" id="{FC460665-8012-0091-D5C9-86C1CD3981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A57F400-EF07-4C42-8A22-0EF054B6AF38}" type="slidenum">
              <a:rPr lang="ru-RU" altLang="zh-CN"/>
              <a:pPr/>
              <a:t>9</a:t>
            </a:fld>
            <a:endParaRPr lang="ru-RU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125AB-9638-2384-709B-8C0F50E5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92E7DE-95BC-5C96-A365-346F7914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AA7D93-66A1-0130-5051-CF7E670B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D6B82-5484-3347-912A-AD98FDA8C0EF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82092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F316D3-3BC9-78F1-6019-57C6E87C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EE2441-6687-026B-8257-2A158874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CC5F37-E0DC-265E-EC55-5041763A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CCD139-D567-4746-A31D-3ACF5246532A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49805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96C1F5-08E0-6C70-4F32-B7D1B337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7460B8-5EF0-541C-C871-356EE52B3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B120A-48F3-62E8-5580-04980318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B99D26-7B56-A343-B8D6-9741217AF46E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75012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4EB5E1-2D96-1A1D-9629-BDFAEB33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D7982-3D2C-C3DB-03A3-4E21984E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7E3681-C868-EFA8-DF06-C3F6B42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C24E4-5459-3941-9AE5-F46A0CA91FF1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79813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2CE2AC-A167-BFF1-3B5A-3FEC25EC2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1E88B3-E7BE-F0FF-69C2-EFA804190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22CF08-EF2E-DECB-0F47-40E647D8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292133-88C6-8B42-83F3-7F99262583AA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11302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0A0CC6C-BCD8-7059-E644-2F8EBD4F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35D8E35B-9325-73C9-2C4E-D430CA31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F414DD7-2A13-7B2B-1A17-898FC04F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89470-CC2D-3E4C-921A-50B843A7FA22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64508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D7800DB6-7A32-9E80-A288-F016B263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1FB46A2E-D085-2A01-9873-00F585E7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1A85711-8275-42DA-3196-7EB29C5B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D62F7-C374-3349-87CF-AA404AD97906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26316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E6F9D5A2-82A9-1FFC-07F8-0461DFAC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B5625D12-1F7B-63BD-E550-C3032AFA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7C2D4A8-71A9-0490-9791-55F0D97B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B2CEE-7BBD-454D-873A-4A545AD59C72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310135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360AB1A8-7998-9DC3-B6EC-C900BEA2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68BA407D-FA7F-B01F-C46E-52F36BAF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52099D0-E064-C6DC-4CE8-843C5438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2EE47-793E-E743-AFF8-3BB60A5607B7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291005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D8A46F09-828A-32A4-7184-1AEB22DC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5F604BF3-8951-42F8-3A39-401A3C6B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96C4DB3-5A9B-A25C-16AA-8CA0DC7D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66F1C6-E301-174C-8F36-79BF6AECC88C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63282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B24AA14-F011-408B-6BF5-1A4B093C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89199F40-7CFF-F13F-B181-E380ED50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A7F3796B-3BD7-5FD3-A2EE-95ED9BD8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CA14B-AC3A-B34E-8620-D4640FF9D37B}" type="slidenum">
              <a:rPr lang="ru-RU" altLang="zh-CN"/>
              <a:pPr/>
              <a:t>‹#›</a:t>
            </a:fld>
            <a:endParaRPr lang="ru-RU" altLang="zh-CN"/>
          </a:p>
        </p:txBody>
      </p:sp>
    </p:spTree>
    <p:extLst>
      <p:ext uri="{BB962C8B-B14F-4D97-AF65-F5344CB8AC3E}">
        <p14:creationId xmlns:p14="http://schemas.microsoft.com/office/powerpoint/2010/main" val="191373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5D14C66-3F53-40E4-82BC-2FB3BEB3A8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FEE9FAEF-8E80-2A32-A7CA-627FDFDB12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B56CC-51F2-D46A-D0C0-88583A9AD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7C33E213-76AE-4F06-A570-BB85D18B68B2}" type="datetimeFigureOut">
              <a:rPr lang="ru-RU"/>
              <a:pPr/>
              <a:t>20.05.2025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FADC-ADE6-34B0-5E19-CC0EC04E8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D4455A-032D-724D-73E1-AD82A4BCB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67676"/>
                </a:solidFill>
              </a:defRPr>
            </a:lvl1pPr>
          </a:lstStyle>
          <a:p>
            <a:fld id="{EA114107-0319-B949-A28E-297AB8D7285A}" type="slidenum">
              <a:rPr lang="ru-RU" altLang="zh-CN"/>
              <a:pPr/>
              <a:t>‹#›</a:t>
            </a:fld>
            <a:endParaRPr lang="ru-R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0357BBA-9CEC-D62D-5D77-C946E5C8523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32">
            <a:extLst>
              <a:ext uri="{FF2B5EF4-FFF2-40B4-BE49-F238E27FC236}">
                <a16:creationId xmlns:a16="http://schemas.microsoft.com/office/drawing/2014/main" id="{041261F7-A4BE-9210-44AA-5815DB4B86C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0"/>
              </a:rPr>
              <a:t>Воронов Арсений – 2 курс, ТУУ</a:t>
            </a:r>
          </a:p>
          <a:p>
            <a:pPr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0"/>
              </a:rPr>
              <a:t>Кругликов Евгений – 2 курс, ТУУ</a:t>
            </a:r>
          </a:p>
          <a:p>
            <a:pPr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0"/>
              </a:rPr>
              <a:t>Сидоренков Даниил – 2 курс, ТУУ</a:t>
            </a:r>
          </a:p>
          <a:p>
            <a:pPr>
              <a:buFontTx/>
              <a:buAutoNum type="arabicPeriod"/>
            </a:pPr>
            <a:r>
              <a:rPr lang="ru-RU" altLang="zh-CN" sz="1600" dirty="0">
                <a:solidFill>
                  <a:schemeClr val="bg1"/>
                </a:solidFill>
                <a:latin typeface="Akrobat" pitchFamily="2" charset="0"/>
              </a:rPr>
              <a:t>Колчин Владислав – 2 курс, ТУУ</a:t>
            </a:r>
          </a:p>
        </p:txBody>
      </p:sp>
      <p:sp>
        <p:nvSpPr>
          <p:cNvPr id="86" name="Скругленный прямоугольник 85">
            <a:extLst>
              <a:ext uri="{FF2B5EF4-FFF2-40B4-BE49-F238E27FC236}">
                <a16:creationId xmlns:a16="http://schemas.microsoft.com/office/drawing/2014/main" id="{D479FB5E-E893-FF82-0708-6F87C81A18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6738" y="1574800"/>
            <a:ext cx="5226050" cy="1763713"/>
          </a:xfrm>
          <a:prstGeom prst="roundRect">
            <a:avLst>
              <a:gd name="adj" fmla="val 6900"/>
            </a:avLst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3077" name="TextBox 9">
            <a:extLst>
              <a:ext uri="{FF2B5EF4-FFF2-40B4-BE49-F238E27FC236}">
                <a16:creationId xmlns:a16="http://schemas.microsoft.com/office/drawing/2014/main" id="{93056E05-DCA7-8A0D-2F77-B248ED5CF6E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5400" b="1" dirty="0">
                <a:solidFill>
                  <a:schemeClr val="bg1"/>
                </a:solidFill>
                <a:latin typeface="Akrobat Black" pitchFamily="2" charset="0"/>
              </a:rPr>
              <a:t>Закрой окно!</a:t>
            </a:r>
          </a:p>
        </p:txBody>
      </p:sp>
      <p:sp>
        <p:nvSpPr>
          <p:cNvPr id="11" name="Скругленный прямоугольник 85">
            <a:extLst>
              <a:ext uri="{FF2B5EF4-FFF2-40B4-BE49-F238E27FC236}">
                <a16:creationId xmlns:a16="http://schemas.microsoft.com/office/drawing/2014/main" id="{CAC8F804-AE5C-0E63-9F0B-A77481CDD2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6125" y="1754188"/>
            <a:ext cx="4867275" cy="1403350"/>
          </a:xfrm>
          <a:prstGeom prst="roundRect">
            <a:avLst>
              <a:gd name="adj" fmla="val 2771"/>
            </a:avLst>
          </a:prstGeom>
          <a:solidFill>
            <a:schemeClr val="bg1"/>
          </a:solidFill>
          <a:ln w="3810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noProof="1">
                <a:solidFill>
                  <a:schemeClr val="bg1">
                    <a:lumMod val="50000"/>
                  </a:schemeClr>
                </a:solidFill>
                <a:latin typeface="Akrobat" panose="00000500000000000000" pitchFamily="50" charset="-52"/>
              </a:rPr>
              <a:t>Логотип заказчика</a:t>
            </a:r>
          </a:p>
        </p:txBody>
      </p:sp>
      <p:sp>
        <p:nvSpPr>
          <p:cNvPr id="3079" name="TextBox 11">
            <a:extLst>
              <a:ext uri="{FF2B5EF4-FFF2-40B4-BE49-F238E27FC236}">
                <a16:creationId xmlns:a16="http://schemas.microsoft.com/office/drawing/2014/main" id="{E661C5D9-65E6-C41B-3969-C2CC9EE6AE3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2400" b="1">
                <a:solidFill>
                  <a:schemeClr val="bg1"/>
                </a:solidFill>
                <a:latin typeface="Akrobat Black" pitchFamily="2" charset="0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0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3080" name="TextBox 30">
            <a:extLst>
              <a:ext uri="{FF2B5EF4-FFF2-40B4-BE49-F238E27FC236}">
                <a16:creationId xmlns:a16="http://schemas.microsoft.com/office/drawing/2014/main" id="{67A9B2CA-E525-6CB6-D07C-EB819F8C048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Сафронов Антон Игоревич, к.т.н., доцент</a:t>
            </a:r>
          </a:p>
          <a:p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Новиков Вячеслав Геннадьевич, к.т.н. доцент</a:t>
            </a:r>
          </a:p>
        </p:txBody>
      </p:sp>
      <p:sp>
        <p:nvSpPr>
          <p:cNvPr id="3081" name="TextBox 17">
            <a:extLst>
              <a:ext uri="{FF2B5EF4-FFF2-40B4-BE49-F238E27FC236}">
                <a16:creationId xmlns:a16="http://schemas.microsoft.com/office/drawing/2014/main" id="{30C10D19-8553-EEF9-8247-3F9BEA0FBEC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2400" b="1" dirty="0">
                <a:solidFill>
                  <a:schemeClr val="bg1"/>
                </a:solidFill>
                <a:latin typeface="Akrobat Black" pitchFamily="2" charset="0"/>
              </a:rPr>
              <a:t>НАСТАВНИКИ</a:t>
            </a:r>
            <a:r>
              <a:rPr lang="en-US" altLang="ru-RU" sz="2400" b="1" dirty="0">
                <a:solidFill>
                  <a:schemeClr val="bg1"/>
                </a:solidFill>
                <a:latin typeface="Akrobat Black" pitchFamily="2" charset="0"/>
              </a:rPr>
              <a:t>:</a:t>
            </a:r>
            <a:endParaRPr lang="ru-RU" altLang="zh-CN" sz="2400" b="1" dirty="0">
              <a:solidFill>
                <a:schemeClr val="bg1"/>
              </a:solidFill>
              <a:latin typeface="Akrobat Black" pitchFamily="2" charset="0"/>
            </a:endParaRPr>
          </a:p>
        </p:txBody>
      </p:sp>
      <p:grpSp>
        <p:nvGrpSpPr>
          <p:cNvPr id="3082" name="Группа 39">
            <a:extLst>
              <a:ext uri="{FF2B5EF4-FFF2-40B4-BE49-F238E27FC236}">
                <a16:creationId xmlns:a16="http://schemas.microsoft.com/office/drawing/2014/main" id="{1B2BC42A-17DB-52E1-D47A-6D785D1E263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7967663" y="547688"/>
            <a:ext cx="3657600" cy="914400"/>
            <a:chOff x="7968271" y="548438"/>
            <a:chExt cx="3657600" cy="914400"/>
          </a:xfrm>
        </p:grpSpPr>
        <p:grpSp>
          <p:nvGrpSpPr>
            <p:cNvPr id="3083" name="Группа 25">
              <a:extLst>
                <a:ext uri="{FF2B5EF4-FFF2-40B4-BE49-F238E27FC236}">
                  <a16:creationId xmlns:a16="http://schemas.microsoft.com/office/drawing/2014/main" id="{D8737598-AAB3-1CE2-9256-F04CF561ADFF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7968271" y="548438"/>
              <a:ext cx="914400" cy="914400"/>
              <a:chOff x="7968271" y="548438"/>
              <a:chExt cx="914400" cy="914400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4CF32945-5F2E-7EF1-E258-B5F50BD57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3085" name="Рисунок 24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4BA85016-DE04-4115-F0B0-94E8636299F9}"/>
                  </a:ext>
                </a:extLst>
              </p:cNvPr>
              <p:cNvPicPr>
                <a:picLocks noGrp="1" noRot="1" noChangeAspec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86" name="Группа 29">
              <a:extLst>
                <a:ext uri="{FF2B5EF4-FFF2-40B4-BE49-F238E27FC236}">
                  <a16:creationId xmlns:a16="http://schemas.microsoft.com/office/drawing/2014/main" id="{BEFCF676-E6DA-7453-8104-F2A36474E460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339871" y="548438"/>
              <a:ext cx="914400" cy="914400"/>
              <a:chOff x="9339871" y="561662"/>
              <a:chExt cx="914400" cy="914400"/>
            </a:xfrm>
          </p:grpSpPr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98963688-2591-6075-55C3-3BC53D477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9339871" y="56166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F43C78F3-EF38-3B82-3420-F2AC8FC05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3089" name="Группа 34">
              <a:extLst>
                <a:ext uri="{FF2B5EF4-FFF2-40B4-BE49-F238E27FC236}">
                  <a16:creationId xmlns:a16="http://schemas.microsoft.com/office/drawing/2014/main" id="{C3478703-C98B-8AC8-49AB-1D4037A40344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711471" y="548438"/>
              <a:ext cx="914400" cy="914400"/>
              <a:chOff x="10711471" y="561662"/>
              <a:chExt cx="914400" cy="914400"/>
            </a:xfrm>
          </p:grpSpPr>
          <p:sp>
            <p:nvSpPr>
              <p:cNvPr id="39" name="Овал 38">
                <a:extLst>
                  <a:ext uri="{FF2B5EF4-FFF2-40B4-BE49-F238E27FC236}">
                    <a16:creationId xmlns:a16="http://schemas.microsoft.com/office/drawing/2014/main" id="{A5BE6CE7-CE0C-9E48-E7BE-FAD5BA06CF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/>
              </p:cNvSpPr>
              <p:nvPr/>
            </p:nvSpPr>
            <p:spPr>
              <a:xfrm>
                <a:off x="10711471" y="561662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3091" name="Рисунок 3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167C8C07-B526-6454-06EA-FB2DE5BB229B}"/>
                  </a:ext>
                </a:extLst>
              </p:cNvPr>
              <p:cNvPicPr>
                <a:picLocks noGrp="1" noRot="1" noChangeAspec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092" name="TextBox 17">
            <a:extLst>
              <a:ext uri="{FF2B5EF4-FFF2-40B4-BE49-F238E27FC236}">
                <a16:creationId xmlns:a16="http://schemas.microsoft.com/office/drawing/2014/main" id="{09F519E3-C760-C0F4-9B6F-D4EFBD50899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en-US" sz="2400" b="1">
                <a:solidFill>
                  <a:schemeClr val="bg1"/>
                </a:solidFill>
                <a:latin typeface="Akrobat Black" pitchFamily="2" charset="0"/>
              </a:rPr>
              <a:t>КАФЕДРА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0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3093" name="TextBox 30">
            <a:extLst>
              <a:ext uri="{FF2B5EF4-FFF2-40B4-BE49-F238E27FC236}">
                <a16:creationId xmlns:a16="http://schemas.microsoft.com/office/drawing/2014/main" id="{E7C4A0ED-8FB2-38C8-9FDC-561C47AEF65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1600" b="1" dirty="0">
                <a:solidFill>
                  <a:schemeClr val="bg1"/>
                </a:solidFill>
                <a:latin typeface="Akrobat" pitchFamily="2" charset="0"/>
              </a:rPr>
              <a:t>Управление и Защита Информации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06F2E0-8F22-4B0C-9E25-29ED6157C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1343" y="1777083"/>
            <a:ext cx="2636838" cy="1365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07CA6D5-6E41-4AB1-FF8B-8C196516581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D9A22EE-D133-DEF5-57BB-773E5BF868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7411" name="TextBox 4">
            <a:extLst>
              <a:ext uri="{FF2B5EF4-FFF2-40B4-BE49-F238E27FC236}">
                <a16:creationId xmlns:a16="http://schemas.microsoft.com/office/drawing/2014/main" id="{4AEB10A0-1AE3-4E0F-C50E-AC8665B0921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C558D9A9-BD14-192B-FFAC-5DD1095477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2A519F3-D231-BF83-3B78-7926141313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974D6956-4488-7C1D-DE64-4E6B13B703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C5A53B3-772E-10A8-CE84-0679ED2C42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09172737-AB1A-911E-2DA3-449001B3A5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Сотрудники Российского Университета Транспорта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76ACD872-37F6-1424-DCC6-C2483C0FE9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8000"/>
            <a:r>
              <a:rPr lang="ru-RU" sz="1400" dirty="0">
                <a:solidFill>
                  <a:schemeClr val="tx1"/>
                </a:solidFill>
                <a:latin typeface="Akrobat" panose="020B0604020202020204" charset="-52"/>
              </a:rPr>
              <a:t>Контролировать состояние дверей кабинетов и окон аудиторного фонда университета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F3EC056E-0A89-A6B0-55E5-C14A3773AE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8000"/>
            <a:r>
              <a:rPr lang="ru-RU" sz="1400" dirty="0">
                <a:solidFill>
                  <a:schemeClr val="tx1"/>
                </a:solidFill>
                <a:latin typeface="Akrobat" panose="020B0604020202020204" charset="-52"/>
              </a:rPr>
              <a:t>Большой аудиторный фонд университета не позволяет персоналу осуществлять непрерывный контроль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4368351-DD45-C30A-2327-F0F27C4B8A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sz="1400" dirty="0">
                <a:solidFill>
                  <a:schemeClr val="tx1"/>
                </a:solidFill>
                <a:latin typeface="Akrobat" panose="020B0604020202020204" charset="-52"/>
              </a:rPr>
              <a:t>Обход аудиторий и кабинетов осуществляется вечером, наблюдение осуществляет вахтёр</a:t>
            </a:r>
          </a:p>
          <a:p>
            <a:pPr marL="107950" fontAlgn="auto"/>
            <a:endParaRPr lang="ru-RU" sz="1400" noProof="1">
              <a:solidFill>
                <a:srgbClr val="060823"/>
              </a:solidFill>
              <a:latin typeface="Akrobat" panose="00000500000000000000" pitchFamily="2" charset="0"/>
            </a:endParaRPr>
          </a:p>
        </p:txBody>
      </p:sp>
      <p:sp>
        <p:nvSpPr>
          <p:cNvPr id="17420" name="TextBox 16">
            <a:extLst>
              <a:ext uri="{FF2B5EF4-FFF2-40B4-BE49-F238E27FC236}">
                <a16:creationId xmlns:a16="http://schemas.microsoft.com/office/drawing/2014/main" id="{996AD54C-9F54-75D6-6B7E-18FB19E955D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Кто?</a:t>
            </a:r>
          </a:p>
        </p:txBody>
      </p:sp>
      <p:sp>
        <p:nvSpPr>
          <p:cNvPr id="17421" name="TextBox 18">
            <a:extLst>
              <a:ext uri="{FF2B5EF4-FFF2-40B4-BE49-F238E27FC236}">
                <a16:creationId xmlns:a16="http://schemas.microsoft.com/office/drawing/2014/main" id="{93E3F060-5F19-49A0-0919-3A3906DE8FA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Что конкретно?</a:t>
            </a:r>
          </a:p>
        </p:txBody>
      </p:sp>
      <p:sp>
        <p:nvSpPr>
          <p:cNvPr id="17422" name="TextBox 19">
            <a:extLst>
              <a:ext uri="{FF2B5EF4-FFF2-40B4-BE49-F238E27FC236}">
                <a16:creationId xmlns:a16="http://schemas.microsoft.com/office/drawing/2014/main" id="{7D9176D7-6829-6D19-4E4E-5BEBC4481A9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В чём основной сбой?</a:t>
            </a:r>
          </a:p>
        </p:txBody>
      </p:sp>
      <p:sp>
        <p:nvSpPr>
          <p:cNvPr id="17423" name="TextBox 20">
            <a:extLst>
              <a:ext uri="{FF2B5EF4-FFF2-40B4-BE49-F238E27FC236}">
                <a16:creationId xmlns:a16="http://schemas.microsoft.com/office/drawing/2014/main" id="{EE2136A6-5580-FE12-243B-46D7349E776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92BAB52-EB72-32EF-BC66-7354BD6D5E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Поэтому мы создаём </a:t>
            </a:r>
          </a:p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F932D233-5171-FE79-FD2F-EBE56F97ADA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A3B26D3C-39BA-D12A-2A2E-B05FA235A1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Индикационное табло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9674B624-4DF8-4415-0056-67E1A05449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Доступ к уникальному оборудованию</a:t>
            </a:r>
          </a:p>
        </p:txBody>
      </p:sp>
      <p:sp>
        <p:nvSpPr>
          <p:cNvPr id="17428" name="TextBox 26">
            <a:extLst>
              <a:ext uri="{FF2B5EF4-FFF2-40B4-BE49-F238E27FC236}">
                <a16:creationId xmlns:a16="http://schemas.microsoft.com/office/drawing/2014/main" id="{DA9FA13C-F1B7-781E-08A2-A0C2AB41C01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Что конкретно?</a:t>
            </a:r>
          </a:p>
        </p:txBody>
      </p:sp>
      <p:sp>
        <p:nvSpPr>
          <p:cNvPr id="17429" name="TextBox 27">
            <a:extLst>
              <a:ext uri="{FF2B5EF4-FFF2-40B4-BE49-F238E27FC236}">
                <a16:creationId xmlns:a16="http://schemas.microsoft.com/office/drawing/2014/main" id="{BB84175C-A0D7-676D-0D7A-3336B291FD5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0"/>
              </a:rPr>
              <a:t>Какие уникальные особенности помогут в решении?</a:t>
            </a:r>
          </a:p>
        </p:txBody>
      </p:sp>
      <p:grpSp>
        <p:nvGrpSpPr>
          <p:cNvPr id="17430" name="Группа 1">
            <a:extLst>
              <a:ext uri="{FF2B5EF4-FFF2-40B4-BE49-F238E27FC236}">
                <a16:creationId xmlns:a16="http://schemas.microsoft.com/office/drawing/2014/main" id="{16527953-9233-2F4B-B14C-6C9BCED43431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7431" name="Группа 2">
              <a:extLst>
                <a:ext uri="{FF2B5EF4-FFF2-40B4-BE49-F238E27FC236}">
                  <a16:creationId xmlns:a16="http://schemas.microsoft.com/office/drawing/2014/main" id="{CB35C275-1238-007D-A40D-1D5B0A5B4CAF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32" name="Овал 31">
                <a:extLst>
                  <a:ext uri="{FF2B5EF4-FFF2-40B4-BE49-F238E27FC236}">
                    <a16:creationId xmlns:a16="http://schemas.microsoft.com/office/drawing/2014/main" id="{DC03F184-50F2-3446-1DE6-B80873CD5E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7433" name="Рисунок 32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459E8DE-32B8-2745-6E1B-219C8A0A6E0A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434" name="Группа 15">
              <a:extLst>
                <a:ext uri="{FF2B5EF4-FFF2-40B4-BE49-F238E27FC236}">
                  <a16:creationId xmlns:a16="http://schemas.microsoft.com/office/drawing/2014/main" id="{310642C9-30FE-AF33-6D8C-775A59946D3C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30" name="Овал 29">
                <a:extLst>
                  <a:ext uri="{FF2B5EF4-FFF2-40B4-BE49-F238E27FC236}">
                    <a16:creationId xmlns:a16="http://schemas.microsoft.com/office/drawing/2014/main" id="{5371A97B-6554-4449-F000-BBFCF3CB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39252F07-9DBB-B7CA-FD8F-01B92193C902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7437" name="Группа 17">
              <a:extLst>
                <a:ext uri="{FF2B5EF4-FFF2-40B4-BE49-F238E27FC236}">
                  <a16:creationId xmlns:a16="http://schemas.microsoft.com/office/drawing/2014/main" id="{5DDFE39D-123C-FC6D-70A3-6C574EBFAC09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E869CE39-CB69-4993-123B-3310C68E0F0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7439" name="Рисунок 28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19AF6936-7B13-944D-3F67-D10B0359C3D4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DDE5-7BAA-0F40-5C9B-1B017751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1200EA-E762-EA55-1076-607038BFDF9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1EC8DF3-E1BC-6803-EAE1-A31FF11AD7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28608945-40A1-30D6-8D39-B3DCDAB8CEC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ЭКОНОМИЧЕСКОЕ ОБОСНОВАНИЕ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B489D53A-70F0-EFE7-8F84-765C491D076A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C52A25B6-430B-89EF-33FA-6EE2497B83B2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B0AADD32-A2C9-197B-74A7-EE12A57451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9095D4D-0828-E851-004F-AE8966166E9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29306D9C-5FFD-764C-9499-D4ED733A736C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B53C7A5-1C4A-8C22-57EA-24B5B772A8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8CB1FB46-873D-54C5-C2D2-211BF7C8C1D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6A5E6899-8C64-49AE-00D0-FD6BF30A011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AC6702A6-4E41-4709-CDF0-99407481FA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9E75F1E-5F4D-622C-6B02-4A3A5442508B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105626D-3B3A-439D-BD45-2D214999A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77070"/>
            <a:ext cx="10515600" cy="46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9FCA5-FD22-C73B-2AF1-146F423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0F33FC98-67C7-034A-7103-8B0F113D7BA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93A1358-9674-2627-F5B8-6FEDB2A55E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35B01155-652E-39CD-FD02-1B16F1C8CA1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ОПИСАНИЕ РЕШЕНИЯ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4B778BCE-5839-422B-3FDE-51D14487207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1FB126E5-07C0-335B-3C3D-C639D4BF1189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B7E6D67E-54D9-6A03-1025-05D687677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2AF11350-E571-D68F-9102-98AB832D7BB3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3CABFCD7-C9FA-5471-C42A-4194152A7B04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BBDB1D6B-3104-6D04-A7AC-65030EE11D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876B2D5B-9DA6-00F3-E2CF-4191D13DEA4B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73D0C690-A3A5-703B-800F-6E2F8CC48C10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6DA0B5E8-AD77-60A0-6C35-7E822F299C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D2353DFC-4462-51B0-DA4F-8C0013EE0BFD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DE9003C-5089-4174-8E23-4AEE377472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35" y="1555751"/>
            <a:ext cx="9066143" cy="31873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BF1B1F-4E6A-49C2-988C-85DF8000BAD6}"/>
              </a:ext>
            </a:extLst>
          </p:cNvPr>
          <p:cNvSpPr txBox="1"/>
          <p:nvPr/>
        </p:nvSpPr>
        <p:spPr>
          <a:xfrm>
            <a:off x="4989767" y="4729361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krobat" panose="00000500000000000000" pitchFamily="2" charset="0"/>
              </a:rPr>
              <a:t>Рендер макета табло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7703CA29-5FD4-4B77-9421-A7E9BB0CE419}"/>
              </a:ext>
            </a:extLst>
          </p:cNvPr>
          <p:cNvSpPr txBox="1">
            <a:spLocks/>
          </p:cNvSpPr>
          <p:nvPr/>
        </p:nvSpPr>
        <p:spPr>
          <a:xfrm>
            <a:off x="988263" y="5398015"/>
            <a:ext cx="10610088" cy="890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krobat" panose="00000500000000000000" pitchFamily="2" charset="0"/>
              </a:rPr>
              <a:t>Разработка устройства, фиксирующего положение окна</a:t>
            </a:r>
            <a:r>
              <a:rPr lang="en-US" sz="2400" dirty="0">
                <a:latin typeface="Akrobat" panose="00000500000000000000" pitchFamily="2" charset="0"/>
              </a:rPr>
              <a:t> </a:t>
            </a:r>
            <a:r>
              <a:rPr lang="ru-RU" sz="2400" dirty="0">
                <a:latin typeface="Akrobat" panose="00000500000000000000" pitchFamily="2" charset="0"/>
              </a:rPr>
              <a:t>и работу света.</a:t>
            </a:r>
          </a:p>
          <a:p>
            <a:r>
              <a:rPr lang="ru-RU" sz="2400" dirty="0">
                <a:latin typeface="Akrobat" panose="00000500000000000000" pitchFamily="2" charset="0"/>
              </a:rPr>
              <a:t>Наше решение снизит количество случаев, в которых окна остаются открытыми.</a:t>
            </a:r>
          </a:p>
        </p:txBody>
      </p:sp>
    </p:spTree>
    <p:extLst>
      <p:ext uri="{BB962C8B-B14F-4D97-AF65-F5344CB8AC3E}">
        <p14:creationId xmlns:p14="http://schemas.microsoft.com/office/powerpoint/2010/main" val="55922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74E22-AF0C-3F66-A4D8-2706E96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353B653-D26F-6B5F-505E-CB272CFD6FC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B1F3A7C-F720-206C-35E0-08E049337E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83A65173-CB14-8F2B-856F-6339697D6C8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ОПИСАНИЕ РЕШЕНИЯ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0F826BA0-B997-8DE6-FA2E-893449FA1F2D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3F6A0F37-2BA0-DF62-79BA-19DE717901C5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2E3BC0D-83E8-C8FD-4943-B49803F3D0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0AFD82C-C6D7-CA0A-A5F4-FED356571ACC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8B926B81-79B1-3D5B-D773-BC8AC72C695A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283365-7F4A-2402-2F72-A1D2325EA8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46665C3C-7B7D-BA37-54BD-ACFF8E1EBAC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E471D2B5-F3A0-6014-4091-9A4E8C011C4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47500E2D-0EAE-CC19-97E3-5A4A53D2FC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8A66DB4-A782-85E6-EC33-7D697A88CEC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Объект 7">
            <a:extLst>
              <a:ext uri="{FF2B5EF4-FFF2-40B4-BE49-F238E27FC236}">
                <a16:creationId xmlns:a16="http://schemas.microsoft.com/office/drawing/2014/main" id="{232B9BFD-5AB0-459B-A466-698C9BEE73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2163936" y="1542039"/>
            <a:ext cx="7864128" cy="486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17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ADDE5-7BAA-0F40-5C9B-1B017751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1200EA-E762-EA55-1076-607038BFDF9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1EC8DF3-E1BC-6803-EAE1-A31FF11AD7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28608945-40A1-30D6-8D39-B3DCDAB8CEC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АЛГОРИТМ РАБОТЫ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B489D53A-70F0-EFE7-8F84-765C491D076A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C52A25B6-430B-89EF-33FA-6EE2497B83B2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B0AADD32-A2C9-197B-74A7-EE12A57451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9095D4D-0828-E851-004F-AE8966166E9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29306D9C-5FFD-764C-9499-D4ED733A736C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3B53C7A5-1C4A-8C22-57EA-24B5B772A8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8CB1FB46-873D-54C5-C2D2-211BF7C8C1D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6A5E6899-8C64-49AE-00D0-FD6BF30A011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AC6702A6-4E41-4709-CDF0-99407481FA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9E75F1E-5F4D-622C-6B02-4A3A5442508B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681F6EB-77AA-4581-9F05-3E2F417C0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85" y="2099091"/>
            <a:ext cx="10793429" cy="37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8B0C-F0C6-6E36-5C24-14045C2CF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99FD27C-9212-88E3-FFA9-00D8EBD3E6C0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34E51FC-2225-EF62-2E4D-C75BEE349A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6E777407-BAD7-8F47-B3E9-558F6186CA8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ИСПОЛЬЗУЕМЫЕ ТЕХНОЛОГИИ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B70D8E99-B8AB-2EFB-0FB8-42E3093842C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CEF84798-75B7-9BC4-1593-4F292B9649EE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691A78EB-4F71-DAAB-8657-4F63D33383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406F5F42-1010-1E9C-6FA6-FAE1463ABF22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89DC0A68-8D2E-8E6B-3D55-EF034EE89A2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B759B53D-8F40-F3A9-CF6A-87B71FD7DB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FF204135-F6DF-D3A4-41F1-BF4383B81CBC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45207020-3C69-4DF1-48DD-6F98F436B1C0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A0AB27DD-0E77-B640-0606-F1EB81050C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4F61292D-0543-E4BB-E3D7-73F741BD709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D2F8D14-6112-47B3-8303-118FD18D4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60" y="1953450"/>
            <a:ext cx="10532879" cy="40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77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F804-A443-65E6-5171-82BB7B92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C713174-BC53-5CAC-E20D-DC8E529A05B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8258C79-515A-1DD1-87B3-8F2EC27670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876CD78A-7C10-0E57-E97D-D63C85FAF31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АППАРАТНОЕ ОБЕСПЕЧЕНИЕ</a:t>
            </a: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CA0BAE08-A7BA-92D3-91A6-6469EEA3326D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F6E51D40-DF0E-E152-3085-AEA49F8D7910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3C122562-1403-A9A4-EE0C-3959AAC61E9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C35D63A-8E7B-4396-7EAE-1DA154227A5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6FEF3308-143E-5D72-E24B-D821947567C6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99CA4B2-950D-226F-2B57-A089FE1E07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99799142-2E00-7ADA-47A8-A4861EA50ED2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4B39DC6B-F2D1-59BD-4071-E2095E3742D2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BFE33202-DF3A-A735-6E65-9A5818BD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A04C734-B19D-4F3B-F261-DCEEB7963054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2FA9222E-9855-4AD6-8043-5FB471FCD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67" y="4348099"/>
            <a:ext cx="2628808" cy="19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C97350-9795-49EA-8597-07DA7D1392C8}"/>
              </a:ext>
            </a:extLst>
          </p:cNvPr>
          <p:cNvSpPr txBox="1"/>
          <p:nvPr/>
        </p:nvSpPr>
        <p:spPr>
          <a:xfrm>
            <a:off x="1255036" y="2116719"/>
            <a:ext cx="6635208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Akrobat" panose="00000500000000000000" pitchFamily="2" charset="0"/>
              </a:rPr>
              <a:t>Микроконтроллеры</a:t>
            </a:r>
            <a:r>
              <a:rPr lang="en-US" sz="2400" dirty="0">
                <a:latin typeface="Akrobat" panose="00000500000000000000" pitchFamily="2" charset="0"/>
              </a:rPr>
              <a:t>:</a:t>
            </a:r>
          </a:p>
          <a:p>
            <a:pPr marL="107315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krobat" panose="00000500000000000000" pitchFamily="2" charset="0"/>
              </a:rPr>
              <a:t>AtMega</a:t>
            </a:r>
            <a:r>
              <a:rPr lang="en-US" sz="2400" dirty="0">
                <a:latin typeface="Akrobat" panose="00000500000000000000" pitchFamily="2" charset="0"/>
              </a:rPr>
              <a:t> 328p au (</a:t>
            </a:r>
            <a:r>
              <a:rPr lang="ru-RU" sz="2400" dirty="0">
                <a:latin typeface="Akrobat" panose="00000500000000000000" pitchFamily="2" charset="0"/>
              </a:rPr>
              <a:t>МК используемый в табло)</a:t>
            </a:r>
          </a:p>
          <a:p>
            <a:pPr marL="107315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krobat" panose="00000500000000000000" pitchFamily="2" charset="0"/>
              </a:rPr>
              <a:t>Attiny</a:t>
            </a:r>
            <a:r>
              <a:rPr lang="en-US" sz="2400" dirty="0">
                <a:latin typeface="Akrobat" panose="00000500000000000000" pitchFamily="2" charset="0"/>
              </a:rPr>
              <a:t> 85 (</a:t>
            </a:r>
            <a:r>
              <a:rPr lang="ru-RU" sz="2400" dirty="0">
                <a:latin typeface="Akrobat" panose="00000500000000000000" pitchFamily="2" charset="0"/>
              </a:rPr>
              <a:t>МК используемый в датчике на окне)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Светодиоды адресные </a:t>
            </a:r>
            <a:r>
              <a:rPr lang="en-US" sz="2400" dirty="0">
                <a:latin typeface="Akrobat" panose="00000500000000000000" pitchFamily="2" charset="0"/>
              </a:rPr>
              <a:t>ws2812B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Передатчик </a:t>
            </a:r>
            <a:r>
              <a:rPr lang="en-US" sz="2400" dirty="0">
                <a:latin typeface="Akrobat" panose="00000500000000000000" pitchFamily="2" charset="0"/>
              </a:rPr>
              <a:t>WI-FI esp-01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Кварцевый резонатор </a:t>
            </a:r>
            <a:r>
              <a:rPr lang="en-US" sz="2400" dirty="0">
                <a:latin typeface="Akrobat" panose="00000500000000000000" pitchFamily="2" charset="0"/>
              </a:rPr>
              <a:t>16mhZ</a:t>
            </a:r>
            <a:endParaRPr lang="ru-RU" sz="2400" dirty="0">
              <a:latin typeface="Akrobat" panose="00000500000000000000" pitchFamily="2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Линейный регулятор напряжения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 err="1">
                <a:latin typeface="Akrobat" panose="00000500000000000000" pitchFamily="2" charset="0"/>
              </a:rPr>
              <a:t>Концевики</a:t>
            </a:r>
            <a:endParaRPr lang="ru-RU" sz="2400" dirty="0">
              <a:latin typeface="Akrobat" panose="00000500000000000000" pitchFamily="2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Геркон</a:t>
            </a:r>
            <a:r>
              <a:rPr lang="en-US" sz="2400" dirty="0">
                <a:latin typeface="Akrobat" panose="00000500000000000000" pitchFamily="2" charset="0"/>
              </a:rPr>
              <a:t>,</a:t>
            </a:r>
            <a:r>
              <a:rPr lang="ru-RU" sz="2400" dirty="0">
                <a:latin typeface="Akrobat" panose="00000500000000000000" pitchFamily="2" charset="0"/>
              </a:rPr>
              <a:t> магнит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Аккумуляторная батарея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400" dirty="0">
                <a:latin typeface="Akrobat" panose="00000500000000000000" pitchFamily="2" charset="0"/>
              </a:rPr>
              <a:t>Обвязка(резисторы</a:t>
            </a:r>
            <a:r>
              <a:rPr lang="en-US" sz="2400" dirty="0">
                <a:latin typeface="Akrobat" panose="00000500000000000000" pitchFamily="2" charset="0"/>
              </a:rPr>
              <a:t>, </a:t>
            </a:r>
            <a:r>
              <a:rPr lang="ru-RU" sz="2400" dirty="0">
                <a:latin typeface="Akrobat" panose="00000500000000000000" pitchFamily="2" charset="0"/>
              </a:rPr>
              <a:t>конденсаторы</a:t>
            </a:r>
            <a:r>
              <a:rPr lang="en-US" sz="2400" dirty="0">
                <a:latin typeface="Akrobat" panose="00000500000000000000" pitchFamily="2" charset="0"/>
              </a:rPr>
              <a:t>,</a:t>
            </a:r>
            <a:r>
              <a:rPr lang="ru-RU" sz="2400" dirty="0">
                <a:latin typeface="Akrobat" panose="00000500000000000000" pitchFamily="2" charset="0"/>
              </a:rPr>
              <a:t> диоды)</a:t>
            </a:r>
          </a:p>
          <a:p>
            <a:endParaRPr lang="ru-RU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Picture 6" descr="Picture background">
            <a:extLst>
              <a:ext uri="{FF2B5EF4-FFF2-40B4-BE49-F238E27FC236}">
                <a16:creationId xmlns:a16="http://schemas.microsoft.com/office/drawing/2014/main" id="{1775BC72-43FE-40C7-80C7-D6749925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367" y="1555751"/>
            <a:ext cx="2621106" cy="262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45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F804-A443-65E6-5171-82BB7B92D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C713174-BC53-5CAC-E20D-DC8E529A05B8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8258C79-515A-1DD1-87B3-8F2EC276701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sz="4000" b="1" noProof="1">
              <a:solidFill>
                <a:schemeClr val="tx1"/>
              </a:solidFill>
              <a:latin typeface="Akrobat Black" pitchFamily="2" charset="0"/>
            </a:endParaRPr>
          </a:p>
        </p:txBody>
      </p:sp>
      <p:sp>
        <p:nvSpPr>
          <p:cNvPr id="20" name="Объект 4">
            <a:extLst>
              <a:ext uri="{FF2B5EF4-FFF2-40B4-BE49-F238E27FC236}">
                <a16:creationId xmlns:a16="http://schemas.microsoft.com/office/drawing/2014/main" id="{6808A1AD-BF3E-4B15-B74A-18C120DAC7A2}"/>
              </a:ext>
            </a:extLst>
          </p:cNvPr>
          <p:cNvSpPr txBox="1">
            <a:spLocks/>
          </p:cNvSpPr>
          <p:nvPr/>
        </p:nvSpPr>
        <p:spPr bwMode="auto">
          <a:xfrm>
            <a:off x="5356225" y="3379533"/>
            <a:ext cx="1653541" cy="150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3" indent="-457200" algn="l">
              <a:lnSpc>
                <a:spcPct val="160000"/>
              </a:lnSpc>
              <a:spcBef>
                <a:spcPct val="0"/>
              </a:spcBef>
            </a:pPr>
            <a:r>
              <a:rPr lang="en-US" sz="9800" dirty="0">
                <a:latin typeface="Akrobat" panose="00000500000000000000" pitchFamily="2" charset="0"/>
              </a:rPr>
              <a:t>Miro</a:t>
            </a:r>
            <a:r>
              <a:rPr lang="ru-RU" sz="9800" dirty="0">
                <a:latin typeface="Akrobat" panose="00000500000000000000" pitchFamily="2" charset="0"/>
              </a:rPr>
              <a:t>: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85E35BE-7974-4254-A26B-00FA4E46F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260" y="4634150"/>
            <a:ext cx="1653541" cy="1506196"/>
          </a:xfrm>
          <a:prstGeom prst="rect">
            <a:avLst/>
          </a:prstGeom>
        </p:spPr>
      </p:pic>
      <p:sp>
        <p:nvSpPr>
          <p:cNvPr id="22" name="Текст 5">
            <a:extLst>
              <a:ext uri="{FF2B5EF4-FFF2-40B4-BE49-F238E27FC236}">
                <a16:creationId xmlns:a16="http://schemas.microsoft.com/office/drawing/2014/main" id="{212266E2-0570-4CE2-A880-CD140C43F007}"/>
              </a:ext>
            </a:extLst>
          </p:cNvPr>
          <p:cNvSpPr txBox="1">
            <a:spLocks/>
          </p:cNvSpPr>
          <p:nvPr/>
        </p:nvSpPr>
        <p:spPr>
          <a:xfrm>
            <a:off x="3140528" y="2868243"/>
            <a:ext cx="5910943" cy="1002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57200">
              <a:lnSpc>
                <a:spcPct val="150000"/>
              </a:lnSpc>
              <a:spcBef>
                <a:spcPct val="0"/>
              </a:spcBef>
            </a:pPr>
            <a:r>
              <a:rPr lang="ru-RU" sz="4400" dirty="0">
                <a:latin typeface="Akrobat" panose="00000500000000000000" pitchFamily="2" charset="0"/>
              </a:rPr>
              <a:t>Благодарим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87562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FA151E1-DEAD-CA1F-6362-EBDBBD5E8A6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AE2D846-4DB9-2E78-28FE-693A97DCDA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5123" name="TextBox 4">
            <a:extLst>
              <a:ext uri="{FF2B5EF4-FFF2-40B4-BE49-F238E27FC236}">
                <a16:creationId xmlns:a16="http://schemas.microsoft.com/office/drawing/2014/main" id="{964B4F9C-6E2F-8523-9478-D845AF7A6FB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ПРОБЛЕМА</a:t>
            </a:r>
            <a:endParaRPr lang="ru-RU" altLang="zh-CN" sz="5400" b="1" dirty="0">
              <a:solidFill>
                <a:schemeClr val="bg1"/>
              </a:solidFill>
              <a:latin typeface="Akrobat Black" pitchFamily="2" charset="0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FCE672C-970A-FA83-6A79-F990F292B1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AE19A62-4AA0-6EC2-4E0A-E2D7CAD5EE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C02CFC6-FB3F-0D6C-4866-4CF4ACC0E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9908705-55DB-1F82-D21B-A4ED37C81E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EEABE841-46EB-1063-9A8C-38BD87B33B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noProof="1">
                <a:solidFill>
                  <a:srgbClr val="060823"/>
                </a:solidFill>
                <a:latin typeface="Akrobat" panose="00000500000000000000" pitchFamily="2" charset="0"/>
              </a:rPr>
              <a:t>Сотрудники Российского Университета Транспорта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B4B48083-946F-87A2-29F6-8C37D10BB2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8000"/>
            <a:r>
              <a:rPr lang="ru-RU" dirty="0">
                <a:solidFill>
                  <a:schemeClr val="tx1"/>
                </a:solidFill>
                <a:latin typeface="Akrobat" panose="020B0604020202020204" charset="-52"/>
              </a:rPr>
              <a:t>Контролировать состояние дверей кабинетов и окон аудиторного фонда университета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67D5AA2-55DD-3DF2-C460-276475403C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8000"/>
            <a:r>
              <a:rPr lang="ru-RU" dirty="0">
                <a:solidFill>
                  <a:schemeClr val="tx1"/>
                </a:solidFill>
                <a:latin typeface="Akrobat" panose="020B0604020202020204" charset="-52"/>
              </a:rPr>
              <a:t>Большой аудиторный фонд университета не позволяет персоналу осуществлять непрерывный контроль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A3FD2DF7-F47E-1C3B-3A7D-853F491DB5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r>
              <a:rPr lang="ru-RU" dirty="0">
                <a:solidFill>
                  <a:schemeClr val="tx1"/>
                </a:solidFill>
                <a:latin typeface="Akrobat" panose="020B0604020202020204" charset="-52"/>
              </a:rPr>
              <a:t>Обход аудиторий и кабинетов осуществляется вечером, наблюдение осуществляет вахтёр</a:t>
            </a:r>
          </a:p>
          <a:p>
            <a:pPr marL="107950" fontAlgn="auto"/>
            <a:endParaRPr lang="ru-RU" noProof="1">
              <a:solidFill>
                <a:srgbClr val="060823"/>
              </a:solidFill>
              <a:latin typeface="Akrobat" panose="00000500000000000000" pitchFamily="2" charset="0"/>
            </a:endParaRPr>
          </a:p>
        </p:txBody>
      </p:sp>
      <p:sp>
        <p:nvSpPr>
          <p:cNvPr id="5132" name="TextBox 16">
            <a:extLst>
              <a:ext uri="{FF2B5EF4-FFF2-40B4-BE49-F238E27FC236}">
                <a16:creationId xmlns:a16="http://schemas.microsoft.com/office/drawing/2014/main" id="{2CEFE507-CF81-83EE-86AD-9227C6D2BB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itchFamily="2" charset="0"/>
              </a:rPr>
              <a:t>Кто?</a:t>
            </a:r>
          </a:p>
        </p:txBody>
      </p:sp>
      <p:sp>
        <p:nvSpPr>
          <p:cNvPr id="5133" name="TextBox 18">
            <a:extLst>
              <a:ext uri="{FF2B5EF4-FFF2-40B4-BE49-F238E27FC236}">
                <a16:creationId xmlns:a16="http://schemas.microsoft.com/office/drawing/2014/main" id="{0801B2BC-8940-A241-4543-A64209CB5E6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itchFamily="2" charset="0"/>
              </a:rPr>
              <a:t>Что конкретно?</a:t>
            </a:r>
          </a:p>
        </p:txBody>
      </p:sp>
      <p:sp>
        <p:nvSpPr>
          <p:cNvPr id="5134" name="TextBox 19">
            <a:extLst>
              <a:ext uri="{FF2B5EF4-FFF2-40B4-BE49-F238E27FC236}">
                <a16:creationId xmlns:a16="http://schemas.microsoft.com/office/drawing/2014/main" id="{F3B41313-BAD9-4F00-E092-8B34984ED88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itchFamily="2" charset="0"/>
              </a:rPr>
              <a:t>В чём основной сбой?</a:t>
            </a:r>
          </a:p>
        </p:txBody>
      </p:sp>
      <p:sp>
        <p:nvSpPr>
          <p:cNvPr id="5135" name="TextBox 20">
            <a:extLst>
              <a:ext uri="{FF2B5EF4-FFF2-40B4-BE49-F238E27FC236}">
                <a16:creationId xmlns:a16="http://schemas.microsoft.com/office/drawing/2014/main" id="{7A9DDA0A-1ABB-520A-95BD-BD56411CE57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ru-RU" altLang="zh-CN" sz="1400">
                <a:solidFill>
                  <a:srgbClr val="808080"/>
                </a:solidFill>
                <a:latin typeface="Akrobat" pitchFamily="2" charset="0"/>
              </a:rPr>
              <a:t>Почему не подходят?</a:t>
            </a:r>
          </a:p>
        </p:txBody>
      </p:sp>
      <p:grpSp>
        <p:nvGrpSpPr>
          <p:cNvPr id="5136" name="Группа 27">
            <a:extLst>
              <a:ext uri="{FF2B5EF4-FFF2-40B4-BE49-F238E27FC236}">
                <a16:creationId xmlns:a16="http://schemas.microsoft.com/office/drawing/2014/main" id="{0EF1BE46-33EF-E738-9FA2-82E13ECCEB7B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5137" name="Группа 2">
              <a:extLst>
                <a:ext uri="{FF2B5EF4-FFF2-40B4-BE49-F238E27FC236}">
                  <a16:creationId xmlns:a16="http://schemas.microsoft.com/office/drawing/2014/main" id="{EF6331BE-F4F6-E813-E4F6-6EF1E587745D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36BCB10E-504C-FFD3-6A67-9A1EF95E88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5139" name="Рисунок 26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B30A928-7DE1-A7DF-4859-8B93740E13B4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140" name="Группа 15">
              <a:extLst>
                <a:ext uri="{FF2B5EF4-FFF2-40B4-BE49-F238E27FC236}">
                  <a16:creationId xmlns:a16="http://schemas.microsoft.com/office/drawing/2014/main" id="{3AD35981-D838-806B-B62F-FB5D9F2825BF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A2ACBAC4-6C5D-399E-88B1-13C09CD2603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20862716-7681-5027-5B51-C9556D0CAD31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5143" name="Группа 17">
              <a:extLst>
                <a:ext uri="{FF2B5EF4-FFF2-40B4-BE49-F238E27FC236}">
                  <a16:creationId xmlns:a16="http://schemas.microsoft.com/office/drawing/2014/main" id="{A6B1BA01-BDA5-ADC2-BC45-91AEFD63FA22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22" name="Овал 21">
                <a:extLst>
                  <a:ext uri="{FF2B5EF4-FFF2-40B4-BE49-F238E27FC236}">
                    <a16:creationId xmlns:a16="http://schemas.microsoft.com/office/drawing/2014/main" id="{B62CACE5-13FD-A1D1-AD02-043BB53131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5145" name="Рисунок 22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E1EFD665-CBF5-0703-3B21-E9FA00A8E97B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DA9854B1-1869-BB50-A710-243D8E3C5C9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D2F0056-EE18-B9ED-1EAB-C0D9D73F87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7171" name="TextBox 4">
            <a:extLst>
              <a:ext uri="{FF2B5EF4-FFF2-40B4-BE49-F238E27FC236}">
                <a16:creationId xmlns:a16="http://schemas.microsoft.com/office/drawing/2014/main" id="{6AEAB3CF-AE44-2753-FB80-8C8A2B1F223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КАРТА ВОВЛЕЧЕННОСТИ</a:t>
            </a:r>
          </a:p>
        </p:txBody>
      </p:sp>
      <p:grpSp>
        <p:nvGrpSpPr>
          <p:cNvPr id="7172" name="Группа 73">
            <a:extLst>
              <a:ext uri="{FF2B5EF4-FFF2-40B4-BE49-F238E27FC236}">
                <a16:creationId xmlns:a16="http://schemas.microsoft.com/office/drawing/2014/main" id="{6C2B8365-74DB-35B0-1F02-066A0A8412A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582613" y="1428750"/>
            <a:ext cx="5535612" cy="5045075"/>
            <a:chOff x="583088" y="1428750"/>
            <a:chExt cx="5534455" cy="5045316"/>
          </a:xfrm>
        </p:grpSpPr>
        <p:cxnSp>
          <p:nvCxnSpPr>
            <p:cNvPr id="6" name="Прямая со стрелкой 5">
              <a:extLst>
                <a:ext uri="{FF2B5EF4-FFF2-40B4-BE49-F238E27FC236}">
                  <a16:creationId xmlns:a16="http://schemas.microsoft.com/office/drawing/2014/main" id="{F25C0B6D-FDA4-243C-1F7D-8F42E58C34E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978292" y="1798656"/>
              <a:ext cx="0" cy="4302331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FA9CFA47-EE87-80BB-6834-16D89DCAF61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78292" y="6100986"/>
              <a:ext cx="5139251" cy="0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1DFD59AF-2861-7CE7-6D45-D50F5432E1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568551" y="2063780"/>
              <a:ext cx="0" cy="395941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53E229F-550B-43E6-F734-19AB9923E27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95743" y="3972046"/>
              <a:ext cx="46773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77" name="TextBox 19">
              <a:extLst>
                <a:ext uri="{FF2B5EF4-FFF2-40B4-BE49-F238E27FC236}">
                  <a16:creationId xmlns:a16="http://schemas.microsoft.com/office/drawing/2014/main" id="{5512C0A3-9721-824A-11D9-B86D42A621D5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 rot="-5400000">
              <a:off x="-405899" y="2417736"/>
              <a:ext cx="22549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>
                  <a:solidFill>
                    <a:srgbClr val="060823"/>
                  </a:solidFill>
                  <a:latin typeface="Akrobat" pitchFamily="2" charset="0"/>
                </a:rPr>
                <a:t>Уровень влияния на ситуацию</a:t>
              </a:r>
            </a:p>
          </p:txBody>
        </p:sp>
        <p:sp>
          <p:nvSpPr>
            <p:cNvPr id="7178" name="TextBox 21">
              <a:extLst>
                <a:ext uri="{FF2B5EF4-FFF2-40B4-BE49-F238E27FC236}">
                  <a16:creationId xmlns:a16="http://schemas.microsoft.com/office/drawing/2014/main" id="{E7239176-B533-C541-AEDD-D228C73E3449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>
              <a:off x="4852489" y="6197067"/>
              <a:ext cx="1265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>
                  <a:solidFill>
                    <a:srgbClr val="060823"/>
                  </a:solidFill>
                  <a:latin typeface="Akrobat" pitchFamily="2" charset="0"/>
                </a:rPr>
                <a:t>Уровень важности</a:t>
              </a:r>
            </a:p>
          </p:txBody>
        </p:sp>
      </p:grpSp>
      <p:sp>
        <p:nvSpPr>
          <p:cNvPr id="7179" name="TextBox 23">
            <a:extLst>
              <a:ext uri="{FF2B5EF4-FFF2-40B4-BE49-F238E27FC236}">
                <a16:creationId xmlns:a16="http://schemas.microsoft.com/office/drawing/2014/main" id="{DF191F8C-880E-DCAD-AB0E-98862FFF270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b="1">
                <a:solidFill>
                  <a:srgbClr val="642DC0"/>
                </a:solidFill>
                <a:latin typeface="Akrobat Black" pitchFamily="2" charset="0"/>
              </a:rPr>
              <a:t>ЗАИНТЕРЕСОВАННЫЕ СТОРОНЫ</a:t>
            </a:r>
            <a:r>
              <a:rPr lang="ru-RU" altLang="zh-CN" b="1">
                <a:latin typeface="Akrobat Black" pitchFamily="2" charset="0"/>
              </a:rPr>
              <a:t>, ЧЬЁ МНЕНИЕ СТОИТ УЧЕСТЬ В ПЕРВУЮ ОЧЕРЕДЬ:</a:t>
            </a:r>
          </a:p>
        </p:txBody>
      </p:sp>
      <p:sp>
        <p:nvSpPr>
          <p:cNvPr id="7180" name="TextBox 24">
            <a:extLst>
              <a:ext uri="{FF2B5EF4-FFF2-40B4-BE49-F238E27FC236}">
                <a16:creationId xmlns:a16="http://schemas.microsoft.com/office/drawing/2014/main" id="{F6499AB1-3377-3181-EDF8-2A23B1CD3B1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190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Ректорат</a:t>
            </a:r>
            <a:endParaRPr lang="ru-RU" sz="1600" dirty="0">
              <a:latin typeface="Akrobat" panose="020B0604020202020204" charset="-5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>
                <a:latin typeface="Akrobat" panose="020B0604020202020204" charset="-52"/>
              </a:rPr>
              <a:t>В</a:t>
            </a:r>
            <a:r>
              <a:rPr lang="ru-RU" sz="1600" dirty="0">
                <a:solidFill>
                  <a:schemeClr val="tx1"/>
                </a:solidFill>
                <a:latin typeface="Akrobat" panose="020B0604020202020204" charset="-52"/>
              </a:rPr>
              <a:t>ахтеры</a:t>
            </a:r>
            <a:endParaRPr lang="ru-RU" sz="1600" dirty="0">
              <a:solidFill>
                <a:srgbClr val="060823"/>
              </a:solidFill>
              <a:latin typeface="Akrobat" pitchFamily="2" charset="0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itchFamily="2" charset="0"/>
              </a:rPr>
              <a:t>Сотрудники хозяйственного отдела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latin typeface="Akrobat" panose="020B0604020202020204" charset="-52"/>
                <a:cs typeface="Arial" panose="020B0604020202020204" pitchFamily="34" charset="0"/>
              </a:rPr>
              <a:t>Преподаватели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Студенты </a:t>
            </a:r>
          </a:p>
        </p:txBody>
      </p:sp>
      <p:grpSp>
        <p:nvGrpSpPr>
          <p:cNvPr id="7182" name="Группа 1">
            <a:extLst>
              <a:ext uri="{FF2B5EF4-FFF2-40B4-BE49-F238E27FC236}">
                <a16:creationId xmlns:a16="http://schemas.microsoft.com/office/drawing/2014/main" id="{3E54D5CB-D420-26C0-10B5-7F8E6763C18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7183" name="Группа 2">
              <a:extLst>
                <a:ext uri="{FF2B5EF4-FFF2-40B4-BE49-F238E27FC236}">
                  <a16:creationId xmlns:a16="http://schemas.microsoft.com/office/drawing/2014/main" id="{6B1A866B-4AD8-C8C3-4B1E-8E7996B9CD08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8BDF902E-CDE1-B48C-5822-8F474ADBD4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7185" name="Рисунок 18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9C45B2D3-4835-CA94-A313-3837DD0435BF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86" name="Группа 9">
              <a:extLst>
                <a:ext uri="{FF2B5EF4-FFF2-40B4-BE49-F238E27FC236}">
                  <a16:creationId xmlns:a16="http://schemas.microsoft.com/office/drawing/2014/main" id="{E23FD9F2-9E92-F8C4-87F5-DD84E0945C26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8E4ABDA3-83E0-E5C1-042D-3C9AA3AAD3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6FF4C163-CF6E-C6ED-8761-FAAF8C4DFA50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7189" name="Группа 11">
              <a:extLst>
                <a:ext uri="{FF2B5EF4-FFF2-40B4-BE49-F238E27FC236}">
                  <a16:creationId xmlns:a16="http://schemas.microsoft.com/office/drawing/2014/main" id="{ABE6B875-31F2-10C0-A381-CEDDDB2FF89D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399BBDD0-3BC2-0DB4-79DB-29142C2853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7191" name="Рисунок 14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222581B8-2D5B-2229-3FEA-11C5DFB114CA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TextBox 25">
            <a:extLst>
              <a:ext uri="{FF2B5EF4-FFF2-40B4-BE49-F238E27FC236}">
                <a16:creationId xmlns:a16="http://schemas.microsoft.com/office/drawing/2014/main" id="{927D34CB-A8E7-EA83-9000-4A6E3CDA1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12" y="2598997"/>
            <a:ext cx="8114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Ректорат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C117E30F-15F3-958A-F929-5506BB4AA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9167" y="4192588"/>
            <a:ext cx="7745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Вахтеры</a:t>
            </a: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CD2E45D5-CD38-E814-A2AF-505C08355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583" y="3211036"/>
            <a:ext cx="12698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Сотрудники </a:t>
            </a:r>
          </a:p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хозяйственного</a:t>
            </a:r>
          </a:p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отдела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BB68365-6B0F-4DC4-E5FE-73DFFBDB9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347" y="5537159"/>
            <a:ext cx="8386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Студенты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14AE2397-B94E-A2B3-C455-8A1ECA6DC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5450" y="4799432"/>
            <a:ext cx="12474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Преподаватели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BD84423-60D2-3411-DB4A-D6ED66EFDE1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FAFD4E2-B827-15FA-3E5B-BEE9F6DF51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9219" name="TextBox 4">
            <a:extLst>
              <a:ext uri="{FF2B5EF4-FFF2-40B4-BE49-F238E27FC236}">
                <a16:creationId xmlns:a16="http://schemas.microsoft.com/office/drawing/2014/main" id="{AD869C73-F134-39CE-C288-4471BA5BFB9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ПРОБЛЕМНОЕ ИНТЕРВЬЮ</a:t>
            </a:r>
          </a:p>
        </p:txBody>
      </p:sp>
      <p:grpSp>
        <p:nvGrpSpPr>
          <p:cNvPr id="9276" name="Группа 1">
            <a:extLst>
              <a:ext uri="{FF2B5EF4-FFF2-40B4-BE49-F238E27FC236}">
                <a16:creationId xmlns:a16="http://schemas.microsoft.com/office/drawing/2014/main" id="{2291D600-E6EC-1B07-045A-A8488587D879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9277" name="Группа 2">
              <a:extLst>
                <a:ext uri="{FF2B5EF4-FFF2-40B4-BE49-F238E27FC236}">
                  <a16:creationId xmlns:a16="http://schemas.microsoft.com/office/drawing/2014/main" id="{30B379BE-E209-66E6-A7AC-7C5221EFF57C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8DBB4822-FC7D-A971-E3B6-6ABEE3C0B9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9279" name="Рисунок 15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EED2186B-EFD8-ABB8-0E54-6165B84A720F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80" name="Группа 6">
              <a:extLst>
                <a:ext uri="{FF2B5EF4-FFF2-40B4-BE49-F238E27FC236}">
                  <a16:creationId xmlns:a16="http://schemas.microsoft.com/office/drawing/2014/main" id="{2110381D-5417-735A-7116-F0A001487330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1677C7AB-FFF0-64AD-2F12-68602F3CD4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A27B18DA-DB41-0716-81D2-ABC924FD9DD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9283" name="Группа 7">
              <a:extLst>
                <a:ext uri="{FF2B5EF4-FFF2-40B4-BE49-F238E27FC236}">
                  <a16:creationId xmlns:a16="http://schemas.microsoft.com/office/drawing/2014/main" id="{4DF229BE-E1F5-7CDE-A4EF-950E45CD1B47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DB52452B-C4A3-E5CE-2658-45C2A5FDAC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9285" name="Рисунок 11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6340F4E1-2B4E-FDF3-C852-D30F6AFC024F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7" name="Таблица 9">
            <a:extLst>
              <a:ext uri="{FF2B5EF4-FFF2-40B4-BE49-F238E27FC236}">
                <a16:creationId xmlns:a16="http://schemas.microsoft.com/office/drawing/2014/main" id="{276B6226-3242-078E-07E6-CC5BA6AD3E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994150"/>
              </p:ext>
            </p:extLst>
          </p:nvPr>
        </p:nvGraphicFramePr>
        <p:xfrm>
          <a:off x="406012" y="1292226"/>
          <a:ext cx="7425009" cy="5368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491">
                  <a:extLst>
                    <a:ext uri="{9D8B030D-6E8A-4147-A177-3AD203B41FA5}">
                      <a16:colId xmlns:a16="http://schemas.microsoft.com/office/drawing/2014/main" val="56777414"/>
                    </a:ext>
                  </a:extLst>
                </a:gridCol>
                <a:gridCol w="5642518">
                  <a:extLst>
                    <a:ext uri="{9D8B030D-6E8A-4147-A177-3AD203B41FA5}">
                      <a16:colId xmlns:a16="http://schemas.microsoft.com/office/drawing/2014/main" val="1306322863"/>
                    </a:ext>
                  </a:extLst>
                </a:gridCol>
              </a:tblGrid>
              <a:tr h="325856">
                <a:tc>
                  <a:txBody>
                    <a:bodyPr/>
                    <a:lstStyle/>
                    <a:p>
                      <a:pPr marL="108000" algn="ctr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Akrobat" pitchFamily="2" charset="0"/>
                          <a:ea typeface="+mn-ea"/>
                          <a:cs typeface="+mn-cs"/>
                        </a:rPr>
                        <a:t>Вопрос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 defTabSz="914400" rtl="0" eaLnBrk="1" latinLnBrk="0" hangingPunct="1"/>
                      <a:r>
                        <a:rPr lang="ru-RU" sz="1600" b="1" kern="1200" dirty="0">
                          <a:solidFill>
                            <a:schemeClr val="bg1"/>
                          </a:solidFill>
                          <a:latin typeface="Akrobat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542145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pPr marL="108000"/>
                      <a:r>
                        <a:rPr lang="ru-RU" sz="160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 </a:t>
                      </a:r>
                      <a:endParaRPr lang="ru-RU" sz="1600" b="0" i="0" dirty="0">
                        <a:solidFill>
                          <a:srgbClr val="060823"/>
                        </a:solidFill>
                        <a:latin typeface="Akrobat" pitchFamily="2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80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u="sng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Вахтеры</a:t>
                      </a:r>
                      <a:r>
                        <a:rPr lang="ru-RU" sz="1600" b="0" i="0" u="sng" baseline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 2 и 4 корпуса</a:t>
                      </a:r>
                      <a:endParaRPr lang="ru-RU" sz="1600" b="0" i="0" u="sng" dirty="0">
                        <a:solidFill>
                          <a:srgbClr val="060823"/>
                        </a:solidFill>
                        <a:latin typeface="Akrobat" pitchFamily="2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5173959"/>
                  </a:ext>
                </a:extLst>
              </a:tr>
              <a:tr h="799830">
                <a:tc>
                  <a:txBody>
                    <a:bodyPr/>
                    <a:lstStyle/>
                    <a:p>
                      <a:pPr marL="108000"/>
                      <a:r>
                        <a:rPr lang="ru-RU" sz="1600" b="1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По какому маршруту делается обход?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000" indent="0">
                        <a:buFont typeface="+mj-lt"/>
                        <a:buNone/>
                      </a:pPr>
                      <a:r>
                        <a:rPr lang="ru-RU" sz="1600" b="0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«Обхожу здания снаружи: проверяю открытые окна и выключенный свет. Контролирую переходы и пожарные двери.»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669141"/>
                  </a:ext>
                </a:extLst>
              </a:tr>
              <a:tr h="799830">
                <a:tc>
                  <a:txBody>
                    <a:bodyPr/>
                    <a:lstStyle/>
                    <a:p>
                      <a:pPr marL="108000"/>
                      <a:r>
                        <a:rPr lang="ru-RU" sz="1600" b="1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Как проверяются аудитории?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ru-RU" sz="1600" b="0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«Визуальный осмотр аудитории, проверка технического оборудования, контроль окон, в частности положения ручек (должны находиться в вертикальном положении).»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060048"/>
                  </a:ext>
                </a:extLst>
              </a:tr>
              <a:tr h="799830">
                <a:tc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Как часто оставляют окна открытыми?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ru-RU" sz="1600" b="0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1-2 окна еженедельно остаются открытыми</a:t>
                      </a:r>
                      <a:endParaRPr lang="ru-RU" sz="1400" b="0" i="0" dirty="0">
                        <a:solidFill>
                          <a:srgbClr val="060823"/>
                        </a:solidFill>
                        <a:latin typeface="Akroba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205746"/>
                  </a:ext>
                </a:extLst>
              </a:tr>
              <a:tr h="1036817">
                <a:tc>
                  <a:txBody>
                    <a:bodyPr/>
                    <a:lstStyle/>
                    <a:p>
                      <a:pPr marL="108000"/>
                      <a:r>
                        <a:rPr lang="ru-RU" sz="1600" b="1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Какие трудности при обходе корпуса?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ru-RU" sz="1600" b="0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«Поскольку большинство вахтеров — пожилые люди, полная проверка каждого окна не проводится. Визуальный осмотр неэффективен, так как окно может быть просто захлопнуто, но не закрыто.»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978536"/>
                  </a:ext>
                </a:extLst>
              </a:tr>
              <a:tr h="1161843">
                <a:tc>
                  <a:txBody>
                    <a:bodyPr/>
                    <a:lstStyle/>
                    <a:p>
                      <a:pPr marL="108000"/>
                      <a:r>
                        <a:rPr lang="ru-RU" sz="1600" b="1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Можно ли полностью автоматизировать обход?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08000"/>
                      <a:r>
                        <a:rPr lang="ru-RU" sz="1600" b="0" i="0" dirty="0">
                          <a:solidFill>
                            <a:srgbClr val="060823"/>
                          </a:solidFill>
                          <a:latin typeface="Akrobat" pitchFamily="2" charset="0"/>
                        </a:rPr>
                        <a:t>«Обход проводится для проверки ключевых элементов безопасности, включая пожарные выходы и электрические приборы.»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5136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1220419-BEF7-DA19-CB07-9C9480101261}"/>
              </a:ext>
            </a:extLst>
          </p:cNvPr>
          <p:cNvSpPr txBox="1"/>
          <p:nvPr/>
        </p:nvSpPr>
        <p:spPr>
          <a:xfrm>
            <a:off x="7850459" y="1755680"/>
            <a:ext cx="3543224" cy="486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Визуальный осмотр </a:t>
            </a:r>
            <a:r>
              <a:rPr lang="ru-RU" sz="1600" b="1" dirty="0">
                <a:solidFill>
                  <a:srgbClr val="060823"/>
                </a:solidFill>
                <a:latin typeface="Akrobat" panose="020B0604020202020204" charset="-52"/>
              </a:rPr>
              <a:t>не дает полной гарантии безопасности</a:t>
            </a: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: окно может выглядеть закрытым, но при порыве ветра открыться.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Большинство вахтеров — пожилые люди, которым сложно выполнять обход. Дополнительно влияет </a:t>
            </a:r>
            <a:r>
              <a:rPr lang="ru-RU" sz="1600" b="1" dirty="0">
                <a:solidFill>
                  <a:srgbClr val="060823"/>
                </a:solidFill>
                <a:latin typeface="Akrobat" panose="020B0604020202020204" charset="-52"/>
              </a:rPr>
              <a:t>человеческий фактор</a:t>
            </a: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, включая усталость и индивидуальные физические возможности сотрудников.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Полностью автоматизировать обход невозможно — проверка остается </a:t>
            </a:r>
            <a:r>
              <a:rPr lang="ru-RU" sz="1600" b="1" dirty="0">
                <a:solidFill>
                  <a:srgbClr val="060823"/>
                </a:solidFill>
                <a:latin typeface="Akrobat" panose="020B0604020202020204" charset="-52"/>
              </a:rPr>
              <a:t>необходимой мерой</a:t>
            </a: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FD2CD-4BB9-7E49-2837-C77105E17D8A}"/>
              </a:ext>
            </a:extLst>
          </p:cNvPr>
          <p:cNvSpPr txBox="1"/>
          <p:nvPr/>
        </p:nvSpPr>
        <p:spPr>
          <a:xfrm>
            <a:off x="7850459" y="1306016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zh-CN" sz="1800" b="1" dirty="0">
                <a:latin typeface="Akrobat Black" pitchFamily="2" charset="0"/>
              </a:rPr>
              <a:t>САМЫЕ </a:t>
            </a:r>
          </a:p>
          <a:p>
            <a:r>
              <a:rPr lang="ru-RU" altLang="zh-CN" sz="1800" b="1" dirty="0">
                <a:solidFill>
                  <a:srgbClr val="642DC0"/>
                </a:solidFill>
                <a:latin typeface="Akrobat Black" pitchFamily="2" charset="0"/>
              </a:rPr>
              <a:t>ВАЖНЫЕ ФИКСАЦИИ: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46B8185-F70C-9C34-DC85-B9ED86A91E6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AD17DA7-09CB-ECD8-E02E-D0F5917ABF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6B33B84E-B64F-99CD-AFDE-A860F7AF1E59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 оставил окно в помещении открытым</a:t>
            </a: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555C9D9-67CE-1B53-496F-47E7E2EE0907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Механизм окна неисправен</a:t>
            </a: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0250C95D-744A-2C19-E922-50D4947E78EC}"/>
              </a:ext>
            </a:extLst>
          </p:cNvPr>
          <p:cNvSpPr/>
          <p:nvPr/>
        </p:nvSpPr>
        <p:spPr>
          <a:xfrm>
            <a:off x="5281613" y="5543550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Нет регулярного обслуживания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E781CE0-F766-794E-8206-A68F3A5332CB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Долго не обслуживали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907B0F8-D5EC-7A69-C524-2B2DEF85ACA3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 получилось (заклинило)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E44F10D7-7DA8-FDFF-7B47-691652CD377C}"/>
              </a:ext>
            </a:extLst>
          </p:cNvPr>
          <p:cNvSpPr/>
          <p:nvPr/>
        </p:nvSpPr>
        <p:spPr>
          <a:xfrm>
            <a:off x="751363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Сложно визуально отследить состояние окна</a:t>
            </a: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B83C6CB8-9B5F-3F12-5AD4-880D8C3D8BAF}"/>
              </a:ext>
            </a:extLst>
          </p:cNvPr>
          <p:cNvSpPr/>
          <p:nvPr/>
        </p:nvSpPr>
        <p:spPr>
          <a:xfrm>
            <a:off x="7513638" y="5543550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Не считали это проблемой</a:t>
            </a: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22B7F5D0-4138-C320-6C42-51876EFEFA4B}"/>
              </a:ext>
            </a:extLst>
          </p:cNvPr>
          <p:cNvSpPr/>
          <p:nvPr/>
        </p:nvSpPr>
        <p:spPr>
          <a:xfrm>
            <a:off x="751363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Нет решения (это изначально не заложено в архитектуру помещения)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93D56F4B-F6D6-86C4-791D-927D74738384}"/>
              </a:ext>
            </a:extLst>
          </p:cNvPr>
          <p:cNvSpPr/>
          <p:nvPr/>
        </p:nvSpPr>
        <p:spPr>
          <a:xfrm>
            <a:off x="751363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Забыл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97B4F10C-C990-E3EF-532C-634DA5B760AC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В помещении высокие потолки и высокое расположение ручки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DB1A180B-701F-80C0-5500-93AE02BEC567}"/>
              </a:ext>
            </a:extLst>
          </p:cNvPr>
          <p:cNvSpPr/>
          <p:nvPr/>
        </p:nvSpPr>
        <p:spPr>
          <a:xfrm>
            <a:off x="304958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Здание было построено с архитектурным дизайном в классическом стиле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E4999E1F-FD6A-B7DD-AD27-FA177FC88688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 хватило роста</a:t>
            </a: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9F5DE5B4-4B1E-7D80-9A09-42E9B5330899}"/>
              </a:ext>
            </a:extLst>
          </p:cNvPr>
          <p:cNvSpPr/>
          <p:nvPr/>
        </p:nvSpPr>
        <p:spPr>
          <a:xfrm>
            <a:off x="817563" y="3582988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В помещении было душно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7B332D52-307D-9FDD-CC73-C8248FB8B117}"/>
              </a:ext>
            </a:extLst>
          </p:cNvPr>
          <p:cNvSpPr/>
          <p:nvPr/>
        </p:nvSpPr>
        <p:spPr>
          <a:xfrm>
            <a:off x="817563" y="55403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Вентиляционная система не работает должным образом</a:t>
            </a: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2FF2244A-EA92-467F-E005-D2DE1D979511}"/>
              </a:ext>
            </a:extLst>
          </p:cNvPr>
          <p:cNvSpPr/>
          <p:nvPr/>
        </p:nvSpPr>
        <p:spPr>
          <a:xfrm>
            <a:off x="817563" y="45624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Недостаточная вентиляция</a:t>
            </a: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2E859286-CFF8-9794-8763-1C4FC0A9F041}"/>
              </a:ext>
            </a:extLst>
          </p:cNvPr>
          <p:cNvSpPr/>
          <p:nvPr/>
        </p:nvSpPr>
        <p:spPr>
          <a:xfrm>
            <a:off x="817563" y="2603500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Намеренно решил проветрить помещение для последователей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14CEF452-E9CD-F742-52CF-3438CF86903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592E077D-9B5B-C47B-71E8-3A5B7207B5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D1BFF224-F250-6B5F-5E2A-EF083A81222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01867F2E-B5AB-B245-567B-D1B5F7477EA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ED6FECAA-2288-EF9B-DCAF-1F675445B55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92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8D36614-FB9E-A17B-CCB7-2ED62A90A46A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B47607E-069E-63AE-2D61-1A2CAAF1AAC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32A37B71-0DB3-B8E3-446D-4541CDD56AA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E6187A0-6BB4-B59E-6A9A-5C1D34C3D06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F641058F-8444-81FD-E514-27B1D2A11B4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97" name="Группа 1">
            <a:extLst>
              <a:ext uri="{FF2B5EF4-FFF2-40B4-BE49-F238E27FC236}">
                <a16:creationId xmlns:a16="http://schemas.microsoft.com/office/drawing/2014/main" id="{81D87E4A-304D-A88E-1D77-54DB131218C7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1298" name="Группа 2">
              <a:extLst>
                <a:ext uri="{FF2B5EF4-FFF2-40B4-BE49-F238E27FC236}">
                  <a16:creationId xmlns:a16="http://schemas.microsoft.com/office/drawing/2014/main" id="{D65C403B-8D1E-3E98-4D9E-556B81B55DAE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5AD20417-72F3-5A8C-6C02-913EF518A78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1300" name="Рисунок 21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5ACC72B3-ADE9-5064-66A7-B252E1EEA0A2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301" name="Группа 6">
              <a:extLst>
                <a:ext uri="{FF2B5EF4-FFF2-40B4-BE49-F238E27FC236}">
                  <a16:creationId xmlns:a16="http://schemas.microsoft.com/office/drawing/2014/main" id="{9CE0A671-3ACF-9D0B-1078-2441AA4EAC9E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B9247A56-A899-4FAC-5364-EBE972D81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58EEFE10-C8E9-448F-684C-6A745DDD8E93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1304" name="Группа 14">
              <a:extLst>
                <a:ext uri="{FF2B5EF4-FFF2-40B4-BE49-F238E27FC236}">
                  <a16:creationId xmlns:a16="http://schemas.microsoft.com/office/drawing/2014/main" id="{158E7546-C0FB-0202-2B7C-9786CC8996B4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FFF80657-46B1-1F6F-8196-0D0BA267B81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1306" name="Рисунок 16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A0107818-D3D5-2A88-C4AB-11B82C806883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1307" name="TextBox 22">
            <a:extLst>
              <a:ext uri="{FF2B5EF4-FFF2-40B4-BE49-F238E27FC236}">
                <a16:creationId xmlns:a16="http://schemas.microsoft.com/office/drawing/2014/main" id="{C846575B-FDC4-4224-F7D4-49ED7890E58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КОРНЕВАЯ ПРОБЛЕМА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BEEE5EC-3E6F-49A9-B491-D8C1CF298EAB}"/>
              </a:ext>
            </a:extLst>
          </p:cNvPr>
          <p:cNvCxnSpPr>
            <a:cxnSpLocks/>
            <a:stCxn id="13" idx="2"/>
            <a:endCxn id="29" idx="0"/>
          </p:cNvCxnSpPr>
          <p:nvPr/>
        </p:nvCxnSpPr>
        <p:spPr>
          <a:xfrm>
            <a:off x="6271419" y="2347913"/>
            <a:ext cx="0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E578115F-7E69-41B7-B289-5B056F8A69DE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>
          <a:xfrm>
            <a:off x="6271419" y="3325813"/>
            <a:ext cx="0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7A8D9FF9-4B19-49ED-9770-FA104CE30387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>
            <a:off x="6271419" y="4305300"/>
            <a:ext cx="0" cy="25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7104D4F1-D5A2-43AC-9DAC-DA5AB7EE5128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6271419" y="5283200"/>
            <a:ext cx="0" cy="260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D52B9FA-8EC8-42C0-AB66-795696C43C4C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>
            <a:off x="8503444" y="3325813"/>
            <a:ext cx="0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9AC8C8D8-EE59-4D87-8B46-AC4C0B85490A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>
            <a:off x="8503444" y="4305300"/>
            <a:ext cx="0" cy="25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48C96130-C8AA-4766-90DE-BD6CFB9B421C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8503444" y="5283200"/>
            <a:ext cx="0" cy="260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62A1AB13-9ACD-4042-96CE-A9DE02C736B8}"/>
              </a:ext>
            </a:extLst>
          </p:cNvPr>
          <p:cNvCxnSpPr>
            <a:cxnSpLocks/>
            <a:stCxn id="43" idx="2"/>
            <a:endCxn id="36" idx="0"/>
          </p:cNvCxnSpPr>
          <p:nvPr/>
        </p:nvCxnSpPr>
        <p:spPr>
          <a:xfrm>
            <a:off x="4039394" y="3325813"/>
            <a:ext cx="0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F36DB2D1-BEC8-40B9-AAB5-094A73BE8B53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4039394" y="4305300"/>
            <a:ext cx="0" cy="25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A3F2A234-F71C-47EA-8E89-A510EB326AC3}"/>
              </a:ext>
            </a:extLst>
          </p:cNvPr>
          <p:cNvCxnSpPr>
            <a:cxnSpLocks/>
            <a:stCxn id="48" idx="2"/>
            <a:endCxn id="44" idx="0"/>
          </p:cNvCxnSpPr>
          <p:nvPr/>
        </p:nvCxnSpPr>
        <p:spPr>
          <a:xfrm>
            <a:off x="1807369" y="3324225"/>
            <a:ext cx="0" cy="25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C4AC76CC-B59D-4457-889E-B2C5EBF23DB7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1807369" y="4302125"/>
            <a:ext cx="0" cy="260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91D7D1E3-920E-4F99-B287-3A3D54EC9845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1807369" y="5281613"/>
            <a:ext cx="0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D8F2CB42-5953-432C-AD4A-D11E9D93E527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>
            <a:off x="6271419" y="2347913"/>
            <a:ext cx="2232025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68B5C5-0CCB-416A-A3B3-6CCFE859C78B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4039394" y="2347913"/>
            <a:ext cx="2232025" cy="258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26334F87-5F0C-4F82-8DF2-D21517D3BD35}"/>
              </a:ext>
            </a:extLst>
          </p:cNvPr>
          <p:cNvCxnSpPr>
            <a:cxnSpLocks/>
            <a:stCxn id="13" idx="2"/>
            <a:endCxn id="48" idx="0"/>
          </p:cNvCxnSpPr>
          <p:nvPr/>
        </p:nvCxnSpPr>
        <p:spPr>
          <a:xfrm flipH="1">
            <a:off x="1807369" y="2347913"/>
            <a:ext cx="4464050" cy="255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74E22-AF0C-3F66-A4D8-2706E96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2353B653-D26F-6B5F-505E-CB272CFD6FC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B1F3A7C-F720-206C-35E0-08E049337E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83A65173-CB14-8F2B-856F-6339697D6C8A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ЗАКАЗЧИКИ</a:t>
            </a:r>
            <a:endParaRPr lang="ru-RU" altLang="zh-CN" sz="5400" b="1" dirty="0">
              <a:solidFill>
                <a:schemeClr val="bg1"/>
              </a:solidFill>
              <a:latin typeface="Akrobat Black" pitchFamily="2" charset="0"/>
            </a:endParaRP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0F826BA0-B997-8DE6-FA2E-893449FA1F2D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3F6A0F37-2BA0-DF62-79BA-19DE717901C5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2E3BC0D-83E8-C8FD-4943-B49803F3D0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0AFD82C-C6D7-CA0A-A5F4-FED356571ACC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8B926B81-79B1-3D5B-D773-BC8AC72C695A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283365-7F4A-2402-2F72-A1D2325EA8D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46665C3C-7B7D-BA37-54BD-ACFF8E1EBACF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E471D2B5-F3A0-6014-4091-9A4E8C011C4B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47500E2D-0EAE-CC19-97E3-5A4A53D2FC6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78A66DB4-A782-85E6-EC33-7D697A88CEC8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A0939B6-04D0-498D-8888-30E3DB4A41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523" y="2303732"/>
            <a:ext cx="10632953" cy="33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0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B648-D90B-870D-87BF-29AB6B81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B3B071E-BFF0-F667-5747-27B2CD00FA73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FFECC6B-431F-E0FB-DE3F-F7E66BFC56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r>
              <a:rPr lang="ru-RU" noProof="1"/>
              <a:t>е</a:t>
            </a:r>
          </a:p>
        </p:txBody>
      </p:sp>
      <p:sp>
        <p:nvSpPr>
          <p:cNvPr id="19459" name="TextBox 4">
            <a:extLst>
              <a:ext uri="{FF2B5EF4-FFF2-40B4-BE49-F238E27FC236}">
                <a16:creationId xmlns:a16="http://schemas.microsoft.com/office/drawing/2014/main" id="{A324D12B-CD4E-E152-A807-AD023CCE732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ЗАКАЗЧИКИ</a:t>
            </a:r>
            <a:endParaRPr lang="ru-RU" altLang="zh-CN" sz="5400" b="1" dirty="0">
              <a:solidFill>
                <a:schemeClr val="bg1"/>
              </a:solidFill>
              <a:latin typeface="Akrobat Black" pitchFamily="2" charset="0"/>
            </a:endParaRPr>
          </a:p>
        </p:txBody>
      </p:sp>
      <p:grpSp>
        <p:nvGrpSpPr>
          <p:cNvPr id="19463" name="Группа 1">
            <a:extLst>
              <a:ext uri="{FF2B5EF4-FFF2-40B4-BE49-F238E27FC236}">
                <a16:creationId xmlns:a16="http://schemas.microsoft.com/office/drawing/2014/main" id="{D5A46BD1-D7C7-F5AF-6902-C62925712A75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9464" name="Группа 2">
              <a:extLst>
                <a:ext uri="{FF2B5EF4-FFF2-40B4-BE49-F238E27FC236}">
                  <a16:creationId xmlns:a16="http://schemas.microsoft.com/office/drawing/2014/main" id="{D38872AD-6C7A-9D37-0BAD-4FB94C8A8D42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16EDE19E-A498-0320-13DB-39C0BF9C2FE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66" name="Рисунок 17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CD0C268E-B6C1-6971-5E97-5ACB03B9AE17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467" name="Группа 9">
              <a:extLst>
                <a:ext uri="{FF2B5EF4-FFF2-40B4-BE49-F238E27FC236}">
                  <a16:creationId xmlns:a16="http://schemas.microsoft.com/office/drawing/2014/main" id="{89AB7A7B-20FA-3BC7-B656-6110999254AE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8CDB3AD5-646A-4D38-EBB5-EFB8C7F5E3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27B2FB45-66C1-0981-66C0-9BE3FCCD2B2E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9470" name="Группа 11">
              <a:extLst>
                <a:ext uri="{FF2B5EF4-FFF2-40B4-BE49-F238E27FC236}">
                  <a16:creationId xmlns:a16="http://schemas.microsoft.com/office/drawing/2014/main" id="{F4FF1A6B-3907-DA07-9D2A-2A4A2988CE49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7BB8AF95-65B9-C52B-A9A9-C09F2B84A0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9472" name="Рисунок 13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A5913911-3071-56C5-0427-6C519B324CE6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476542-98F3-8076-7524-863F20767B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571" y="1788341"/>
            <a:ext cx="4131409" cy="39022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7D804C-99FD-71BD-FE46-269D36D9D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020" y="1788340"/>
            <a:ext cx="4131409" cy="3902245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74C3C0D0-26D9-A437-7F18-8A9F655C395C}"/>
              </a:ext>
            </a:extLst>
          </p:cNvPr>
          <p:cNvSpPr txBox="1">
            <a:spLocks/>
          </p:cNvSpPr>
          <p:nvPr/>
        </p:nvSpPr>
        <p:spPr>
          <a:xfrm>
            <a:off x="3813669" y="5990112"/>
            <a:ext cx="4564661" cy="39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Akrobat" panose="00000500000000000000" pitchFamily="2" charset="0"/>
              </a:rPr>
              <a:t>Наши договорённости с заказчиками</a:t>
            </a:r>
          </a:p>
        </p:txBody>
      </p:sp>
    </p:spTree>
    <p:extLst>
      <p:ext uri="{BB962C8B-B14F-4D97-AF65-F5344CB8AC3E}">
        <p14:creationId xmlns:p14="http://schemas.microsoft.com/office/powerpoint/2010/main" val="232380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C29B02C-0EE1-BC53-4679-6D9AF5846C3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BD77B58-C5D8-90C9-8656-5B6FD2DC66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3315" name="TextBox 4">
            <a:extLst>
              <a:ext uri="{FF2B5EF4-FFF2-40B4-BE49-F238E27FC236}">
                <a16:creationId xmlns:a16="http://schemas.microsoft.com/office/drawing/2014/main" id="{E0C39EF3-5557-4A11-219A-CE71E63BA822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ИДЕИ РЕШЕНИЯ</a:t>
            </a:r>
          </a:p>
        </p:txBody>
      </p:sp>
      <p:sp>
        <p:nvSpPr>
          <p:cNvPr id="13324" name="TextBox 26">
            <a:extLst>
              <a:ext uri="{FF2B5EF4-FFF2-40B4-BE49-F238E27FC236}">
                <a16:creationId xmlns:a16="http://schemas.microsoft.com/office/drawing/2014/main" id="{C18A1E99-577F-6A5C-064B-3361E503557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2000" b="1" dirty="0">
                <a:latin typeface="Akrobat Black" pitchFamily="2" charset="0"/>
              </a:rPr>
              <a:t>ПРИЧИНЫ, ПО КОТОРЫМ МЫ ОТОБРАЛИ ОДНУ КОНКРЕТНУЮ ИДЕЮ ПОД НАЗВАНИЕМ </a:t>
            </a:r>
            <a:r>
              <a:rPr lang="ru-RU" altLang="zh-CN" sz="2000" b="1" dirty="0">
                <a:solidFill>
                  <a:srgbClr val="642DC0"/>
                </a:solidFill>
                <a:latin typeface="Akrobat Black" pitchFamily="2" charset="0"/>
              </a:rPr>
              <a:t>«ИНДИКАЦИОННОЕ ТАБЛО»</a:t>
            </a:r>
          </a:p>
        </p:txBody>
      </p:sp>
      <p:sp>
        <p:nvSpPr>
          <p:cNvPr id="13325" name="TextBox 28">
            <a:extLst>
              <a:ext uri="{FF2B5EF4-FFF2-40B4-BE49-F238E27FC236}">
                <a16:creationId xmlns:a16="http://schemas.microsoft.com/office/drawing/2014/main" id="{366B7B61-D40B-158F-A004-224948526770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190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Умный дом</a:t>
            </a:r>
            <a:endParaRPr lang="ru-RU" altLang="zh-CN" sz="1600" dirty="0">
              <a:solidFill>
                <a:srgbClr val="060823"/>
              </a:solidFill>
              <a:latin typeface="Akrobat" panose="020B0604020202020204" charset="-5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Индикационное табло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Уст-во автоматического закрытия дверей и окон</a:t>
            </a:r>
            <a:endParaRPr lang="ru-RU" altLang="zh-CN" sz="1600" dirty="0">
              <a:solidFill>
                <a:srgbClr val="060823"/>
              </a:solidFill>
              <a:latin typeface="Akrobat" panose="020B0604020202020204" charset="-5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Запретить открывать двери и окна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sz="1600" dirty="0">
                <a:solidFill>
                  <a:srgbClr val="060823"/>
                </a:solidFill>
                <a:latin typeface="Akrobat" panose="020B0604020202020204" charset="-52"/>
                <a:cs typeface="Arial" panose="020B0604020202020204" pitchFamily="34" charset="0"/>
              </a:rPr>
              <a:t>Проводить инструктаж</a:t>
            </a:r>
            <a:endParaRPr lang="ru-RU" altLang="zh-CN" sz="1600" dirty="0">
              <a:solidFill>
                <a:srgbClr val="060823"/>
              </a:solidFill>
              <a:latin typeface="Akrobat" panose="020B0604020202020204" charset="-52"/>
              <a:cs typeface="Arial" panose="020B0604020202020204" pitchFamily="34" charset="0"/>
            </a:endParaRPr>
          </a:p>
        </p:txBody>
      </p:sp>
      <p:grpSp>
        <p:nvGrpSpPr>
          <p:cNvPr id="13326" name="Группа 1">
            <a:extLst>
              <a:ext uri="{FF2B5EF4-FFF2-40B4-BE49-F238E27FC236}">
                <a16:creationId xmlns:a16="http://schemas.microsoft.com/office/drawing/2014/main" id="{0EC846E5-3873-E815-FFA9-A827C243A9AE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3327" name="Группа 2">
              <a:extLst>
                <a:ext uri="{FF2B5EF4-FFF2-40B4-BE49-F238E27FC236}">
                  <a16:creationId xmlns:a16="http://schemas.microsoft.com/office/drawing/2014/main" id="{2D3B8C7E-912A-519D-09A5-778EC92AB5FE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8AF2E46B-BC98-B106-81C2-6655F0C5AB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3329" name="Рисунок 16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DBD16D82-28C8-B43D-96A1-B84A5B1D522A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330" name="Группа 6">
              <a:extLst>
                <a:ext uri="{FF2B5EF4-FFF2-40B4-BE49-F238E27FC236}">
                  <a16:creationId xmlns:a16="http://schemas.microsoft.com/office/drawing/2014/main" id="{4917A258-5E4B-8B72-FDC5-E2646FA0ADB8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026FB7DC-8D4E-F042-B32E-F7022FEEA4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0077F496-CD87-D4E9-9D54-41C8489A4D8C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3333" name="Группа 7">
              <a:extLst>
                <a:ext uri="{FF2B5EF4-FFF2-40B4-BE49-F238E27FC236}">
                  <a16:creationId xmlns:a16="http://schemas.microsoft.com/office/drawing/2014/main" id="{42C9F8B9-9104-9821-42C7-6CC080768083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F73DF813-C412-3FC7-731A-94E577D66B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3335" name="Рисунок 10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A0CC149-A741-A51D-6370-2201FBB3E1A9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4" name="Группа 73">
            <a:extLst>
              <a:ext uri="{FF2B5EF4-FFF2-40B4-BE49-F238E27FC236}">
                <a16:creationId xmlns:a16="http://schemas.microsoft.com/office/drawing/2014/main" id="{65E7778E-0C46-4A08-9AF5-B1402FBDAF52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582613" y="1428749"/>
            <a:ext cx="5535612" cy="5229755"/>
            <a:chOff x="583088" y="1428749"/>
            <a:chExt cx="5534455" cy="5230005"/>
          </a:xfrm>
        </p:grpSpPr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6C558ED3-9209-4A20-946A-3E45AC924E3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978292" y="1798656"/>
              <a:ext cx="0" cy="4302331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14D8887E-EB06-45A2-A566-C09A67098296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78292" y="6100986"/>
              <a:ext cx="5139251" cy="0"/>
            </a:xfrm>
            <a:prstGeom prst="straightConnector1">
              <a:avLst/>
            </a:prstGeom>
            <a:ln>
              <a:solidFill>
                <a:srgbClr val="642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2051B6B8-C212-47D1-82CF-09CA5A7170C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3568551" y="2063780"/>
              <a:ext cx="0" cy="395941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53AFD59F-41C6-4483-81D3-ECDBE14CAD9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095743" y="3972046"/>
              <a:ext cx="46773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8E7FD9BF-E3C6-4970-8CCE-8163B59939CE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 rot="-5400000">
              <a:off x="-405899" y="2417736"/>
              <a:ext cx="22549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 dirty="0">
                  <a:solidFill>
                    <a:srgbClr val="060823"/>
                  </a:solidFill>
                  <a:latin typeface="Akrobat" pitchFamily="2" charset="0"/>
                </a:rPr>
                <a:t>Реальность воплощения</a:t>
              </a:r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ECCE570C-C261-40AD-BFC2-69DDA74EBE9E}"/>
                </a:ext>
              </a:extLst>
            </p:cNvPr>
            <p:cNvSpPr txBox="1">
              <a:spLocks noGrp="1" noRot="1" noMove="1" noResize="1" noEditPoints="1" noAdjustHandles="1" noChangeArrowheads="1"/>
            </p:cNvSpPr>
            <p:nvPr/>
          </p:nvSpPr>
          <p:spPr bwMode="auto">
            <a:xfrm>
              <a:off x="4852489" y="6197067"/>
              <a:ext cx="1265054" cy="46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zh-CN" sz="1200" dirty="0">
                  <a:solidFill>
                    <a:srgbClr val="060823"/>
                  </a:solidFill>
                  <a:latin typeface="Akrobat" pitchFamily="2" charset="0"/>
                </a:rPr>
                <a:t>Ожидаемая эффективность</a:t>
              </a:r>
            </a:p>
          </p:txBody>
        </p:sp>
      </p:grpSp>
      <p:sp>
        <p:nvSpPr>
          <p:cNvPr id="41" name="TextBox 25">
            <a:extLst>
              <a:ext uri="{FF2B5EF4-FFF2-40B4-BE49-F238E27FC236}">
                <a16:creationId xmlns:a16="http://schemas.microsoft.com/office/drawing/2014/main" id="{0E9F51DC-7669-4CCB-ABE6-E73BD97F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984816"/>
            <a:ext cx="17588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Проводить инструктаж</a:t>
            </a:r>
            <a:endParaRPr lang="ru-RU" altLang="zh-CN" sz="1400" b="1" dirty="0">
              <a:solidFill>
                <a:srgbClr val="642DC0"/>
              </a:solidFill>
              <a:latin typeface="Akrobat" panose="00000500000000000000" pitchFamily="2" charset="0"/>
            </a:endParaRPr>
          </a:p>
          <a:p>
            <a:endParaRPr lang="ru-RU" altLang="zh-CN" sz="1400" b="1" dirty="0">
              <a:solidFill>
                <a:srgbClr val="642DC0"/>
              </a:solidFill>
              <a:latin typeface="Akrobat" panose="00000500000000000000" pitchFamily="2" charset="0"/>
            </a:endParaRP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81483E17-7028-4725-8352-737D6F9D7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3386" y="2460124"/>
            <a:ext cx="17091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Индикационное табло</a:t>
            </a: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EC12D338-2FA0-4235-87F7-76913236F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414" y="2988563"/>
            <a:ext cx="1858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Уст-во автоматического</a:t>
            </a:r>
          </a:p>
          <a:p>
            <a:r>
              <a:rPr lang="ru-RU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закрытия дверей и окон</a:t>
            </a:r>
            <a:endParaRPr lang="ru-RU" altLang="zh-CN" sz="1400" b="1" dirty="0">
              <a:solidFill>
                <a:srgbClr val="642DC0"/>
              </a:solidFill>
              <a:latin typeface="Akrobat" panose="00000500000000000000" pitchFamily="2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718CB1DA-C924-4D07-A80D-C8D9D7214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453" y="2460124"/>
            <a:ext cx="9476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altLang="zh-CN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Умный дом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2B0D3E4C-8570-4A4B-A8FD-B3146581E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808" y="4049713"/>
            <a:ext cx="1686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Запретить открывать </a:t>
            </a:r>
          </a:p>
          <a:p>
            <a:r>
              <a:rPr lang="ru-RU" sz="1400" b="1" dirty="0">
                <a:solidFill>
                  <a:srgbClr val="642DC0"/>
                </a:solidFill>
                <a:latin typeface="Akrobat" panose="00000500000000000000" pitchFamily="2" charset="0"/>
              </a:rPr>
              <a:t>двери и окна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A4E49DA3-0234-9CB3-3C92-ECEFC806E25F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5DD70DEE-70AA-1901-7D91-B89CB6D3FB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ru-RU" noProof="1"/>
          </a:p>
        </p:txBody>
      </p:sp>
      <p:sp>
        <p:nvSpPr>
          <p:cNvPr id="15363" name="TextBox 4">
            <a:extLst>
              <a:ext uri="{FF2B5EF4-FFF2-40B4-BE49-F238E27FC236}">
                <a16:creationId xmlns:a16="http://schemas.microsoft.com/office/drawing/2014/main" id="{7D8F5C87-6E98-08E5-C8BB-FA6BC7EDCC9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4400" b="1" dirty="0">
                <a:solidFill>
                  <a:schemeClr val="bg1"/>
                </a:solidFill>
                <a:latin typeface="Akrobat Black" pitchFamily="2" charset="0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C616DD1-F9CC-9EC1-B36B-EB9E5AC040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DA4A687D-508D-486F-2228-3A9DA1AAEC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fontAlgn="auto"/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5366" name="TextBox 9">
            <a:extLst>
              <a:ext uri="{FF2B5EF4-FFF2-40B4-BE49-F238E27FC236}">
                <a16:creationId xmlns:a16="http://schemas.microsoft.com/office/drawing/2014/main" id="{15D56528-F807-B126-4A31-0AC5A2525DB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2000" b="1" dirty="0">
                <a:solidFill>
                  <a:schemeClr val="bg1"/>
                </a:solidFill>
                <a:latin typeface="Akrobat Black" pitchFamily="2" charset="0"/>
              </a:rPr>
              <a:t>РЕШЕНИЕ ДОЛЖНО: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318A527-3724-B985-79F9-89D320B3546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424613" y="1993900"/>
            <a:ext cx="4624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zh-CN" sz="2000" b="1">
                <a:solidFill>
                  <a:srgbClr val="642DC0"/>
                </a:solidFill>
                <a:latin typeface="Akrobat Black" pitchFamily="2" charset="0"/>
              </a:rPr>
              <a:t>РЕШЕНИЕ ИМЕЕТ СЛЕДУЮЩИЕ ФУНКЦИИ:</a:t>
            </a:r>
          </a:p>
        </p:txBody>
      </p:sp>
      <p:sp>
        <p:nvSpPr>
          <p:cNvPr id="15368" name="TextBox 11">
            <a:extLst>
              <a:ext uri="{FF2B5EF4-FFF2-40B4-BE49-F238E27FC236}">
                <a16:creationId xmlns:a16="http://schemas.microsoft.com/office/drawing/2014/main" id="{16635465-6FCE-59AD-8EBA-2C4367D6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362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Осуществлять свою ключевую задачу — обеспечение вентиляции аудиторий.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Обеспечивать надежную и стабильную работу на протяжении расчетного срока службы.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Быть удобным и понятным в использовании без необходимости специального обучения.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Отвечать требованиям пользователей: преподавателей и студентов.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Гарантировать безопасность для людей и оборудования.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chemeClr val="bg1"/>
                </a:solidFill>
                <a:latin typeface="Akrobat" panose="00000500000000000000" pitchFamily="2" charset="0"/>
              </a:rPr>
              <a:t>Соответствовать установленным стандартам и нормативным требованиям.</a:t>
            </a:r>
          </a:p>
        </p:txBody>
      </p:sp>
      <p:sp>
        <p:nvSpPr>
          <p:cNvPr id="15369" name="TextBox 39">
            <a:extLst>
              <a:ext uri="{FF2B5EF4-FFF2-40B4-BE49-F238E27FC236}">
                <a16:creationId xmlns:a16="http://schemas.microsoft.com/office/drawing/2014/main" id="{A90A01D2-58C4-6FB0-BA3A-288B6E1B9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103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rgbClr val="060823"/>
                </a:solidFill>
                <a:latin typeface="Akrobat" panose="00000500000000000000" pitchFamily="2" charset="0"/>
              </a:rPr>
              <a:t>Подсветка индикации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rgbClr val="060823"/>
                </a:solidFill>
                <a:latin typeface="Akrobat" panose="00000500000000000000" pitchFamily="2" charset="0"/>
              </a:rPr>
              <a:t>Отслеживание положения окон</a:t>
            </a:r>
          </a:p>
          <a:p>
            <a:pPr>
              <a:lnSpc>
                <a:spcPct val="150000"/>
              </a:lnSpc>
              <a:buFontTx/>
              <a:buAutoNum type="arabicPeriod"/>
            </a:pPr>
            <a:r>
              <a:rPr lang="ru-RU" altLang="zh-CN" sz="1400" b="1" dirty="0">
                <a:solidFill>
                  <a:srgbClr val="060823"/>
                </a:solidFill>
                <a:latin typeface="Akrobat" panose="00000500000000000000" pitchFamily="2" charset="0"/>
              </a:rPr>
              <a:t>Отслеживание работы освещения</a:t>
            </a:r>
          </a:p>
        </p:txBody>
      </p:sp>
      <p:grpSp>
        <p:nvGrpSpPr>
          <p:cNvPr id="15370" name="Группа 1">
            <a:extLst>
              <a:ext uri="{FF2B5EF4-FFF2-40B4-BE49-F238E27FC236}">
                <a16:creationId xmlns:a16="http://schemas.microsoft.com/office/drawing/2014/main" id="{39F6D5F0-113E-CB74-92E7-974AEDF05747}"/>
              </a:ext>
            </a:extLst>
          </p:cNvPr>
          <p:cNvGrpSpPr>
            <a:grpSpLocks noGrp="1" noRot="1" noMove="1" noResize="1"/>
          </p:cNvGrpSpPr>
          <p:nvPr/>
        </p:nvGrpSpPr>
        <p:grpSpPr bwMode="auto">
          <a:xfrm>
            <a:off x="9713913" y="484188"/>
            <a:ext cx="2052637" cy="587375"/>
            <a:chOff x="9713411" y="484143"/>
            <a:chExt cx="2052589" cy="587142"/>
          </a:xfrm>
        </p:grpSpPr>
        <p:grpSp>
          <p:nvGrpSpPr>
            <p:cNvPr id="15371" name="Группа 2">
              <a:extLst>
                <a:ext uri="{FF2B5EF4-FFF2-40B4-BE49-F238E27FC236}">
                  <a16:creationId xmlns:a16="http://schemas.microsoft.com/office/drawing/2014/main" id="{4E0FF8E7-F40A-4FEC-67B4-C40CCD9ED4C8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9713411" y="484143"/>
              <a:ext cx="587141" cy="587142"/>
              <a:chOff x="7968271" y="548438"/>
              <a:chExt cx="914400" cy="914400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D946D58-564F-1271-71D4-F7B3D9B85A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968271" y="548438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5373" name="Рисунок 25" descr="Изображение выглядит как символ, корона, герб, эмблем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827A0000-FA8F-43FD-FA5A-9BB778F1FFCD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6454" y="662570"/>
                <a:ext cx="658035" cy="7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374" name="Группа 12">
              <a:extLst>
                <a:ext uri="{FF2B5EF4-FFF2-40B4-BE49-F238E27FC236}">
                  <a16:creationId xmlns:a16="http://schemas.microsoft.com/office/drawing/2014/main" id="{555F9993-FA3B-4F56-0B46-03D52E9D005C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0446135" y="484143"/>
              <a:ext cx="587141" cy="587142"/>
              <a:chOff x="9339871" y="561662"/>
              <a:chExt cx="914400" cy="914400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D4A9200C-47D5-4369-4F4E-3794928B467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340936" y="561662"/>
                <a:ext cx="91227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33016774-BD1F-7FCC-BA4A-2D218D37F70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370" t="5392" r="71927" b="9118"/>
              <a:stretch>
                <a:fillRect/>
              </a:stretch>
            </p:blipFill>
            <p:spPr>
              <a:xfrm>
                <a:off x="9475307" y="662570"/>
                <a:ext cx="643528" cy="720000"/>
              </a:xfrm>
              <a:prstGeom prst="rect">
                <a:avLst/>
              </a:prstGeom>
            </p:spPr>
          </p:pic>
        </p:grpSp>
        <p:grpSp>
          <p:nvGrpSpPr>
            <p:cNvPr id="15377" name="Группа 15">
              <a:extLst>
                <a:ext uri="{FF2B5EF4-FFF2-40B4-BE49-F238E27FC236}">
                  <a16:creationId xmlns:a16="http://schemas.microsoft.com/office/drawing/2014/main" id="{82BD58F1-CC89-7818-D1F9-2FFF4D0E2ECA}"/>
                </a:ext>
              </a:extLst>
            </p:cNvPr>
            <p:cNvGrpSpPr>
              <a:grpSpLocks noGrp="1" noRot="1" noMove="1" noResize="1"/>
            </p:cNvGrpSpPr>
            <p:nvPr/>
          </p:nvGrpSpPr>
          <p:grpSpPr bwMode="auto">
            <a:xfrm>
              <a:off x="11178859" y="484143"/>
              <a:ext cx="587141" cy="587142"/>
              <a:chOff x="10711471" y="561662"/>
              <a:chExt cx="914400" cy="914400"/>
            </a:xfrm>
          </p:grpSpPr>
          <p:sp>
            <p:nvSpPr>
              <p:cNvPr id="18" name="Овал 17">
                <a:extLst>
                  <a:ext uri="{FF2B5EF4-FFF2-40B4-BE49-F238E27FC236}">
                    <a16:creationId xmlns:a16="http://schemas.microsoft.com/office/drawing/2014/main" id="{65575ACC-4085-32B4-FF96-2C7571A0CA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711128" y="561662"/>
                <a:ext cx="914743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ru-RU" noProof="1"/>
              </a:p>
            </p:txBody>
          </p:sp>
          <p:pic>
            <p:nvPicPr>
              <p:cNvPr id="15379" name="Рисунок 21" descr="Изображение выглядит как Шрифт, Графика, снимок экрана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E66F82FE-5A5E-C19C-0F90-902D3A2A7892}"/>
                  </a:ext>
                </a:extLst>
              </p:cNvPr>
              <p:cNvPicPr>
                <a:picLocks noGrp="1" noRot="1" noMove="1" noResize="1" noEditPoints="1" noAdjustHandles="1" noChangeArrowheads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94"/>
              <a:stretch>
                <a:fillRect/>
              </a:stretch>
            </p:blipFill>
            <p:spPr bwMode="auto">
              <a:xfrm>
                <a:off x="10949911" y="794194"/>
                <a:ext cx="468000" cy="46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772</Words>
  <Application>Microsoft Office PowerPoint</Application>
  <PresentationFormat>Широкоэкранный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Aptos Display</vt:lpstr>
      <vt:lpstr>Aptos</vt:lpstr>
      <vt:lpstr>Akrobat</vt:lpstr>
      <vt:lpstr>Akrobat Black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Кругликов Евгений</dc:creator>
  <cp:lastModifiedBy>Arsenchik</cp:lastModifiedBy>
  <cp:revision>21</cp:revision>
  <dcterms:created xsi:type="dcterms:W3CDTF">2024-09-10T07:53:00Z</dcterms:created>
  <dcterms:modified xsi:type="dcterms:W3CDTF">2025-05-20T10:32:13Z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